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3" r:id="rId3"/>
    <p:sldId id="270" r:id="rId4"/>
    <p:sldId id="257" r:id="rId5"/>
    <p:sldId id="258" r:id="rId6"/>
    <p:sldId id="259" r:id="rId7"/>
    <p:sldId id="261" r:id="rId8"/>
    <p:sldId id="294" r:id="rId9"/>
    <p:sldId id="295" r:id="rId10"/>
    <p:sldId id="262" r:id="rId11"/>
    <p:sldId id="263" r:id="rId12"/>
    <p:sldId id="264" r:id="rId13"/>
    <p:sldId id="265" r:id="rId14"/>
    <p:sldId id="266" r:id="rId15"/>
    <p:sldId id="267" r:id="rId16"/>
    <p:sldId id="268" r:id="rId17"/>
    <p:sldId id="269" r:id="rId18"/>
    <p:sldId id="277" r:id="rId19"/>
    <p:sldId id="278" r:id="rId20"/>
    <p:sldId id="293" r:id="rId21"/>
    <p:sldId id="279" r:id="rId22"/>
    <p:sldId id="281" r:id="rId23"/>
    <p:sldId id="282" r:id="rId24"/>
    <p:sldId id="296" r:id="rId25"/>
    <p:sldId id="297" r:id="rId26"/>
    <p:sldId id="301" r:id="rId27"/>
    <p:sldId id="298" r:id="rId28"/>
    <p:sldId id="299" r:id="rId29"/>
    <p:sldId id="300" r:id="rId30"/>
    <p:sldId id="283" r:id="rId31"/>
    <p:sldId id="284" r:id="rId32"/>
    <p:sldId id="302" r:id="rId33"/>
    <p:sldId id="285" r:id="rId34"/>
    <p:sldId id="286" r:id="rId35"/>
    <p:sldId id="287" r:id="rId36"/>
    <p:sldId id="305" r:id="rId37"/>
    <p:sldId id="288" r:id="rId38"/>
    <p:sldId id="289" r:id="rId39"/>
    <p:sldId id="303" r:id="rId40"/>
    <p:sldId id="290" r:id="rId41"/>
    <p:sldId id="291" r:id="rId42"/>
    <p:sldId id="292" r:id="rId43"/>
    <p:sldId id="30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FF6600"/>
    <a:srgbClr val="AA08AA"/>
    <a:srgbClr val="A90996"/>
    <a:srgbClr val="B0A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6D891D3-A409-4E88-A481-C95D91A2D9E5}" type="datetimeFigureOut">
              <a:rPr lang="en-US" smtClean="0"/>
              <a:t>2021-07-22</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2998AB82-05D4-4D73-880F-3A9B8903D5FD}"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D891D3-A409-4E88-A481-C95D91A2D9E5}" type="datetimeFigureOut">
              <a:rPr lang="en-US" smtClean="0"/>
              <a:t>2021-07-22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98AB82-05D4-4D73-880F-3A9B8903D5F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D891D3-A409-4E88-A481-C95D91A2D9E5}" type="datetimeFigureOut">
              <a:rPr lang="en-US" smtClean="0"/>
              <a:t>2021-07-22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98AB82-05D4-4D73-880F-3A9B8903D5F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D891D3-A409-4E88-A481-C95D91A2D9E5}" type="datetimeFigureOut">
              <a:rPr lang="en-US" smtClean="0"/>
              <a:t>2021-07-22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98AB82-05D4-4D73-880F-3A9B8903D5F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6D891D3-A409-4E88-A481-C95D91A2D9E5}" type="datetimeFigureOut">
              <a:rPr lang="en-US" smtClean="0"/>
              <a:t>2021-07-22</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2998AB82-05D4-4D73-880F-3A9B8903D5FD}"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D891D3-A409-4E88-A481-C95D91A2D9E5}" type="datetimeFigureOut">
              <a:rPr lang="en-US" smtClean="0"/>
              <a:t>2021-07-22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98AB82-05D4-4D73-880F-3A9B8903D5F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D891D3-A409-4E88-A481-C95D91A2D9E5}" type="datetimeFigureOut">
              <a:rPr lang="en-US" smtClean="0"/>
              <a:t>2021-07-22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98AB82-05D4-4D73-880F-3A9B8903D5FD}"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D891D3-A409-4E88-A481-C95D91A2D9E5}" type="datetimeFigureOut">
              <a:rPr lang="en-US" smtClean="0"/>
              <a:t>2021-07-22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98AB82-05D4-4D73-880F-3A9B8903D5F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D891D3-A409-4E88-A481-C95D91A2D9E5}" type="datetimeFigureOut">
              <a:rPr lang="en-US" smtClean="0"/>
              <a:t>2021-07-22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98AB82-05D4-4D73-880F-3A9B8903D5F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16D891D3-A409-4E88-A481-C95D91A2D9E5}" type="datetimeFigureOut">
              <a:rPr lang="en-US" smtClean="0"/>
              <a:t>2021-07-22</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2998AB82-05D4-4D73-880F-3A9B8903D5FD}"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16D891D3-A409-4E88-A481-C95D91A2D9E5}" type="datetimeFigureOut">
              <a:rPr lang="en-US" smtClean="0"/>
              <a:t>2021-07-22</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2998AB82-05D4-4D73-880F-3A9B8903D5F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6D891D3-A409-4E88-A481-C95D91A2D9E5}" type="datetimeFigureOut">
              <a:rPr lang="en-US" smtClean="0"/>
              <a:t>2021-07-22</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2998AB82-05D4-4D73-880F-3A9B8903D5FD}" type="slidenum">
              <a:rPr lang="en-US" smtClean="0"/>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t>Operation Sequence for Pole 2 Deblock AND </a:t>
            </a:r>
            <a:br>
              <a:rPr lang="en-US" sz="5400" dirty="0"/>
            </a:br>
            <a:r>
              <a:rPr lang="en-US" sz="5400" dirty="0"/>
              <a:t>Breaker/Filter/Line Maintenance </a:t>
            </a:r>
          </a:p>
        </p:txBody>
      </p:sp>
      <p:sp>
        <p:nvSpPr>
          <p:cNvPr id="3" name="Subtitle 2"/>
          <p:cNvSpPr>
            <a:spLocks noGrp="1"/>
          </p:cNvSpPr>
          <p:nvPr>
            <p:ph type="subTitle" idx="1"/>
          </p:nvPr>
        </p:nvSpPr>
        <p:spPr/>
        <p:txBody>
          <a:bodyPr/>
          <a:lstStyle/>
          <a:p>
            <a:r>
              <a:rPr lang="en-US" dirty="0"/>
              <a:t>14 July 2021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771" y="382385"/>
            <a:ext cx="10853158" cy="1492132"/>
          </a:xfrm>
        </p:spPr>
        <p:txBody>
          <a:bodyPr/>
          <a:lstStyle/>
          <a:p>
            <a:r>
              <a:rPr lang="en-US" dirty="0"/>
              <a:t>Pole 2 deblock: Step 1</a:t>
            </a:r>
          </a:p>
        </p:txBody>
      </p:sp>
      <p:sp>
        <p:nvSpPr>
          <p:cNvPr id="3" name="Content Placeholder 2"/>
          <p:cNvSpPr>
            <a:spLocks noGrp="1"/>
          </p:cNvSpPr>
          <p:nvPr>
            <p:ph idx="1"/>
          </p:nvPr>
        </p:nvSpPr>
        <p:spPr>
          <a:xfrm>
            <a:off x="1191857" y="1345278"/>
            <a:ext cx="9876737" cy="3593591"/>
          </a:xfrm>
        </p:spPr>
        <p:txBody>
          <a:bodyPr>
            <a:normAutofit/>
          </a:bodyPr>
          <a:lstStyle/>
          <a:p>
            <a:pPr marL="457200" indent="-457200">
              <a:lnSpc>
                <a:spcPct val="100000"/>
              </a:lnSpc>
              <a:buFont typeface="+mj-lt"/>
              <a:buAutoNum type="arabicPeriod"/>
            </a:pPr>
            <a:r>
              <a:rPr lang="en-US" sz="1800" b="1" dirty="0">
                <a:solidFill>
                  <a:schemeClr val="tx1"/>
                </a:solidFill>
              </a:rPr>
              <a:t>Open Valve Hall Earth Switches. Open U2E1, U2E2, U2E3, U2E4</a:t>
            </a:r>
          </a:p>
          <a:p>
            <a:pPr marL="285750" indent="-285750">
              <a:lnSpc>
                <a:spcPct val="100000"/>
              </a:lnSpc>
            </a:pPr>
            <a:r>
              <a:rPr lang="en-US" sz="1800" dirty="0">
                <a:solidFill>
                  <a:schemeClr val="tx1"/>
                </a:solidFill>
              </a:rPr>
              <a:t>Open Earthing switch using Operator Workstation Interface.  By giving “Valve hall all GRSW Open” command. </a:t>
            </a:r>
            <a:r>
              <a:rPr lang="en-US" sz="1800" dirty="0" smtClean="0">
                <a:solidFill>
                  <a:schemeClr val="tx1"/>
                </a:solidFill>
              </a:rPr>
              <a:t> All </a:t>
            </a:r>
            <a:r>
              <a:rPr lang="en-US" sz="1800" dirty="0">
                <a:solidFill>
                  <a:schemeClr val="tx1"/>
                </a:solidFill>
              </a:rPr>
              <a:t>the earth switches will open after one command automatically.</a:t>
            </a:r>
          </a:p>
          <a:p>
            <a:pPr marL="285750" indent="-285750">
              <a:lnSpc>
                <a:spcPct val="100000"/>
              </a:lnSpc>
            </a:pPr>
            <a:r>
              <a:rPr lang="en-US" sz="1800" dirty="0">
                <a:solidFill>
                  <a:schemeClr val="tx1"/>
                </a:solidFill>
              </a:rPr>
              <a:t>Check three-phase switch is indeed open and the position monitoring signal indication is correct. Also check on the video monitoring PC that all the earth switches are open in valve hall physically. </a:t>
            </a:r>
          </a:p>
          <a:p>
            <a:pPr marL="0" indent="0">
              <a:lnSpc>
                <a:spcPct val="100000"/>
              </a:lnSpc>
              <a:buNone/>
            </a:pPr>
            <a:endParaRPr lang="en-US" sz="1800" b="1" dirty="0">
              <a:solidFill>
                <a:schemeClr val="tx1"/>
              </a:solidFill>
            </a:endParaRPr>
          </a:p>
        </p:txBody>
      </p:sp>
      <p:sp>
        <p:nvSpPr>
          <p:cNvPr id="6" name="Right Arrow 5"/>
          <p:cNvSpPr/>
          <p:nvPr/>
        </p:nvSpPr>
        <p:spPr>
          <a:xfrm>
            <a:off x="5035319" y="4075005"/>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5857" t="10845" r="40240" b="2488"/>
          <a:stretch/>
        </p:blipFill>
        <p:spPr>
          <a:xfrm>
            <a:off x="2674829" y="3211525"/>
            <a:ext cx="1932840" cy="3315352"/>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7334498" y="3212177"/>
            <a:ext cx="1924050" cy="33147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9858" y="382385"/>
            <a:ext cx="11006983" cy="1492132"/>
          </a:xfrm>
        </p:spPr>
        <p:txBody>
          <a:bodyPr/>
          <a:lstStyle/>
          <a:p>
            <a:r>
              <a:rPr lang="en-US" dirty="0"/>
              <a:t>Pole 2 deblock: Step 2</a:t>
            </a:r>
          </a:p>
        </p:txBody>
      </p:sp>
      <p:sp>
        <p:nvSpPr>
          <p:cNvPr id="3" name="Content Placeholder 2"/>
          <p:cNvSpPr>
            <a:spLocks noGrp="1"/>
          </p:cNvSpPr>
          <p:nvPr>
            <p:ph idx="1"/>
          </p:nvPr>
        </p:nvSpPr>
        <p:spPr>
          <a:xfrm>
            <a:off x="1118183" y="1268404"/>
            <a:ext cx="9863326" cy="1431420"/>
          </a:xfrm>
        </p:spPr>
        <p:txBody>
          <a:bodyPr>
            <a:noAutofit/>
          </a:bodyPr>
          <a:lstStyle/>
          <a:p>
            <a:pPr marL="0" indent="0">
              <a:buNone/>
            </a:pPr>
            <a:r>
              <a:rPr lang="en-US" sz="1800" b="1" dirty="0">
                <a:solidFill>
                  <a:schemeClr val="tx1"/>
                </a:solidFill>
              </a:rPr>
              <a:t>2. Connect DC Filter 1 and 2. Open F2E11, F2E12, F2E13, F2E14. The Isolators WF2Q11, WF2Q12, WF2Q13, WF2Q14 will close automatically</a:t>
            </a:r>
          </a:p>
          <a:p>
            <a:pPr marL="285750" indent="-285750">
              <a:lnSpc>
                <a:spcPct val="100000"/>
              </a:lnSpc>
            </a:pPr>
            <a:r>
              <a:rPr lang="en-US" sz="1800" dirty="0">
                <a:solidFill>
                  <a:schemeClr val="tx1"/>
                </a:solidFill>
              </a:rPr>
              <a:t>This operation in done by single command for each DC filter. And rest of operation is auto.</a:t>
            </a:r>
          </a:p>
          <a:p>
            <a:pPr marL="285750" indent="-285750">
              <a:lnSpc>
                <a:spcPct val="100000"/>
              </a:lnSpc>
            </a:pPr>
            <a:r>
              <a:rPr lang="en-US" sz="1800" dirty="0">
                <a:solidFill>
                  <a:schemeClr val="tx1"/>
                </a:solidFill>
              </a:rPr>
              <a:t>For DC Filter 1 “Pole 2 DC Filter-1 Connect” command.</a:t>
            </a:r>
          </a:p>
          <a:p>
            <a:pPr marL="285750" indent="-285750">
              <a:lnSpc>
                <a:spcPct val="100000"/>
              </a:lnSpc>
            </a:pPr>
            <a:r>
              <a:rPr lang="en-US" sz="1800" dirty="0">
                <a:solidFill>
                  <a:schemeClr val="tx1"/>
                </a:solidFill>
              </a:rPr>
              <a:t>For DC Filter 2 “Pole 2 DC Filter-2 Connect” command.</a:t>
            </a:r>
          </a:p>
          <a:p>
            <a:pPr marL="285750" indent="-285750">
              <a:lnSpc>
                <a:spcPct val="100000"/>
              </a:lnSpc>
            </a:pPr>
            <a:r>
              <a:rPr lang="en-US" sz="1800" dirty="0">
                <a:solidFill>
                  <a:schemeClr val="tx1"/>
                </a:solidFill>
              </a:rPr>
              <a:t>Check both pole and neutral side earth switch is indeed open and disconnectors are closed. Also the position monitoring signal indication is correct.</a:t>
            </a:r>
          </a:p>
        </p:txBody>
      </p:sp>
      <p:sp>
        <p:nvSpPr>
          <p:cNvPr id="6" name="Right Arrow 5"/>
          <p:cNvSpPr/>
          <p:nvPr/>
        </p:nvSpPr>
        <p:spPr>
          <a:xfrm>
            <a:off x="4908766" y="4564642"/>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7418841" y="3820975"/>
            <a:ext cx="2209800" cy="279082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1995288" y="3820975"/>
            <a:ext cx="2274932" cy="28182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133" y="382385"/>
            <a:ext cx="10767701" cy="1492132"/>
          </a:xfrm>
        </p:spPr>
        <p:txBody>
          <a:bodyPr/>
          <a:lstStyle/>
          <a:p>
            <a:r>
              <a:rPr lang="en-US" dirty="0"/>
              <a:t>Pole 2 deblock: Step 3</a:t>
            </a:r>
          </a:p>
        </p:txBody>
      </p:sp>
      <p:sp>
        <p:nvSpPr>
          <p:cNvPr id="3" name="Content Placeholder 2"/>
          <p:cNvSpPr>
            <a:spLocks noGrp="1"/>
          </p:cNvSpPr>
          <p:nvPr>
            <p:ph idx="1"/>
          </p:nvPr>
        </p:nvSpPr>
        <p:spPr>
          <a:xfrm>
            <a:off x="1121495" y="1248001"/>
            <a:ext cx="10626976" cy="3888422"/>
          </a:xfrm>
        </p:spPr>
        <p:txBody>
          <a:bodyPr>
            <a:normAutofit/>
          </a:bodyPr>
          <a:lstStyle/>
          <a:p>
            <a:pPr marL="0" indent="0">
              <a:lnSpc>
                <a:spcPct val="100000"/>
              </a:lnSpc>
              <a:buNone/>
            </a:pPr>
            <a:r>
              <a:rPr lang="en-US" sz="1800" b="1" dirty="0">
                <a:solidFill>
                  <a:schemeClr val="tx1"/>
                </a:solidFill>
              </a:rPr>
              <a:t>3. Close Pole 2 Neutral Bus Switches  WN2Q11, WN2Q12. The Circuit Breaker WN2Q1  will close Automatically.</a:t>
            </a:r>
          </a:p>
          <a:p>
            <a:pPr marL="285750" indent="-285750">
              <a:lnSpc>
                <a:spcPct val="100000"/>
              </a:lnSpc>
            </a:pPr>
            <a:r>
              <a:rPr lang="en-US" sz="1800" dirty="0">
                <a:solidFill>
                  <a:schemeClr val="tx1"/>
                </a:solidFill>
              </a:rPr>
              <a:t>This operation is done by single command of “DC Sequence connect P2” command. </a:t>
            </a:r>
          </a:p>
          <a:p>
            <a:pPr marL="285750" indent="-285750">
              <a:lnSpc>
                <a:spcPct val="100000"/>
              </a:lnSpc>
            </a:pPr>
            <a:r>
              <a:rPr lang="en-US" sz="1800" dirty="0">
                <a:solidFill>
                  <a:schemeClr val="tx1"/>
                </a:solidFill>
              </a:rPr>
              <a:t>Check all switches are indeed closed and the position monitoring signal indication is correct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545" r="10781"/>
          <a:stretch/>
        </p:blipFill>
        <p:spPr>
          <a:xfrm>
            <a:off x="6610414" y="3045173"/>
            <a:ext cx="4702628" cy="282776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403117" y="3033531"/>
            <a:ext cx="4680357" cy="2851050"/>
          </a:xfrm>
          <a:prstGeom prst="rect">
            <a:avLst/>
          </a:prstGeom>
          <a:ln>
            <a:noFill/>
          </a:ln>
          <a:effectLst>
            <a:outerShdw blurRad="292100" dist="139700" dir="2700000" algn="tl" rotWithShape="0">
              <a:srgbClr val="333333">
                <a:alpha val="65000"/>
              </a:srgbClr>
            </a:outerShdw>
          </a:effectLst>
        </p:spPr>
      </p:pic>
      <p:sp>
        <p:nvSpPr>
          <p:cNvPr id="9" name="Right Arrow 8"/>
          <p:cNvSpPr/>
          <p:nvPr/>
        </p:nvSpPr>
        <p:spPr>
          <a:xfrm>
            <a:off x="5756832" y="3732663"/>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766" y="382385"/>
            <a:ext cx="10810430" cy="1492132"/>
          </a:xfrm>
        </p:spPr>
        <p:txBody>
          <a:bodyPr/>
          <a:lstStyle/>
          <a:p>
            <a:r>
              <a:rPr lang="en-US" dirty="0"/>
              <a:t>Pole 2 deblock: Step 4</a:t>
            </a:r>
          </a:p>
        </p:txBody>
      </p:sp>
      <p:sp>
        <p:nvSpPr>
          <p:cNvPr id="3" name="Content Placeholder 2"/>
          <p:cNvSpPr>
            <a:spLocks noGrp="1"/>
          </p:cNvSpPr>
          <p:nvPr>
            <p:ph idx="1"/>
          </p:nvPr>
        </p:nvSpPr>
        <p:spPr>
          <a:xfrm>
            <a:off x="1140900" y="1401467"/>
            <a:ext cx="10652295" cy="3384220"/>
          </a:xfrm>
        </p:spPr>
        <p:txBody>
          <a:bodyPr>
            <a:normAutofit/>
          </a:bodyPr>
          <a:lstStyle/>
          <a:p>
            <a:pPr marL="0" indent="0">
              <a:buNone/>
            </a:pPr>
            <a:r>
              <a:rPr lang="en-US" sz="1800" b="1" dirty="0">
                <a:solidFill>
                  <a:schemeClr val="tx1"/>
                </a:solidFill>
              </a:rPr>
              <a:t>4. Close Pole 2 Bus Switch WP2Q11</a:t>
            </a:r>
          </a:p>
          <a:p>
            <a:pPr marL="285750" indent="-285750">
              <a:lnSpc>
                <a:spcPct val="100000"/>
              </a:lnSpc>
            </a:pPr>
            <a:r>
              <a:rPr lang="en-US" sz="1800" dirty="0">
                <a:solidFill>
                  <a:schemeClr val="tx1"/>
                </a:solidFill>
              </a:rPr>
              <a:t>This </a:t>
            </a:r>
            <a:r>
              <a:rPr lang="en-US" sz="1800" dirty="0" smtClean="0">
                <a:solidFill>
                  <a:schemeClr val="tx1"/>
                </a:solidFill>
              </a:rPr>
              <a:t>switch </a:t>
            </a:r>
            <a:r>
              <a:rPr lang="en-US" sz="1800" dirty="0">
                <a:solidFill>
                  <a:schemeClr val="tx1"/>
                </a:solidFill>
              </a:rPr>
              <a:t>is also closed during the same command “DC Sequence connect P2”.</a:t>
            </a:r>
          </a:p>
          <a:p>
            <a:pPr marL="285750" indent="-285750">
              <a:lnSpc>
                <a:spcPct val="100000"/>
              </a:lnSpc>
            </a:pPr>
            <a:r>
              <a:rPr lang="en-US" sz="1800" dirty="0">
                <a:solidFill>
                  <a:schemeClr val="tx1"/>
                </a:solidFill>
              </a:rPr>
              <a:t>Check the switch is indeed closed and the position monitoring signal indication is correct.</a:t>
            </a:r>
            <a:endParaRPr lang="en-US" sz="1800" b="1" dirty="0">
              <a:solidFill>
                <a:schemeClr val="tx1"/>
              </a:solidFill>
            </a:endParaRPr>
          </a:p>
          <a:p>
            <a:pPr marL="0" indent="0">
              <a:lnSpc>
                <a:spcPct val="100000"/>
              </a:lnSpc>
              <a:buNone/>
            </a:pPr>
            <a:endParaRPr lang="en-US" sz="1800" b="1" dirty="0">
              <a:solidFill>
                <a:schemeClr val="tx1"/>
              </a:solidFill>
            </a:endParaRPr>
          </a:p>
          <a:p>
            <a:pPr marL="0" indent="0">
              <a:buNone/>
            </a:pPr>
            <a:endParaRPr lang="en-US" sz="1800" b="1" dirty="0">
              <a:solidFill>
                <a:schemeClr val="tx1"/>
              </a:solidFill>
            </a:endParaRPr>
          </a:p>
          <a:p>
            <a:pPr marL="0" indent="0">
              <a:buNone/>
            </a:pPr>
            <a:endParaRPr lang="en-US" sz="1800" b="1" dirty="0">
              <a:solidFill>
                <a:schemeClr val="tx1"/>
              </a:solidFill>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7357" r="22786"/>
          <a:stretch/>
        </p:blipFill>
        <p:spPr>
          <a:xfrm>
            <a:off x="6656948" y="3071256"/>
            <a:ext cx="4176931" cy="330120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1419573" y="3071256"/>
            <a:ext cx="4168799" cy="3301209"/>
          </a:xfrm>
          <a:prstGeom prst="rect">
            <a:avLst/>
          </a:prstGeom>
          <a:ln>
            <a:noFill/>
          </a:ln>
          <a:effectLst>
            <a:outerShdw blurRad="292100" dist="139700" dir="2700000" algn="tl" rotWithShape="0">
              <a:srgbClr val="333333">
                <a:alpha val="65000"/>
              </a:srgbClr>
            </a:outerShdw>
          </a:effectLst>
        </p:spPr>
      </p:pic>
      <p:sp>
        <p:nvSpPr>
          <p:cNvPr id="9" name="Right Arrow 8"/>
          <p:cNvSpPr/>
          <p:nvPr/>
        </p:nvSpPr>
        <p:spPr>
          <a:xfrm>
            <a:off x="5309698" y="3995467"/>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312" y="382385"/>
            <a:ext cx="10724972" cy="1492132"/>
          </a:xfrm>
        </p:spPr>
        <p:txBody>
          <a:bodyPr/>
          <a:lstStyle/>
          <a:p>
            <a:r>
              <a:rPr lang="en-US" dirty="0"/>
              <a:t>Pole 2 deblock : Step 5</a:t>
            </a:r>
          </a:p>
        </p:txBody>
      </p:sp>
      <p:sp>
        <p:nvSpPr>
          <p:cNvPr id="3" name="Content Placeholder 2"/>
          <p:cNvSpPr>
            <a:spLocks noGrp="1"/>
          </p:cNvSpPr>
          <p:nvPr>
            <p:ph idx="1"/>
          </p:nvPr>
        </p:nvSpPr>
        <p:spPr>
          <a:xfrm>
            <a:off x="1079922" y="1303235"/>
            <a:ext cx="10636361" cy="3593591"/>
          </a:xfrm>
        </p:spPr>
        <p:txBody>
          <a:bodyPr>
            <a:normAutofit/>
          </a:bodyPr>
          <a:lstStyle/>
          <a:p>
            <a:pPr marL="0" indent="0">
              <a:lnSpc>
                <a:spcPct val="100000"/>
              </a:lnSpc>
              <a:buNone/>
            </a:pPr>
            <a:r>
              <a:rPr lang="en-US" sz="1800" b="1" dirty="0">
                <a:solidFill>
                  <a:schemeClr val="tx1"/>
                </a:solidFill>
              </a:rPr>
              <a:t>5. Close Pole 2 Transformer B.B. 1 and B.B. II Isolators B3Q22, B3Q21, B3Q31, B3Q32</a:t>
            </a:r>
          </a:p>
          <a:p>
            <a:pPr marL="285750" indent="-285750">
              <a:lnSpc>
                <a:spcPct val="100000"/>
              </a:lnSpc>
            </a:pPr>
            <a:r>
              <a:rPr lang="en-US" sz="1800" dirty="0">
                <a:solidFill>
                  <a:schemeClr val="tx1"/>
                </a:solidFill>
              </a:rPr>
              <a:t>Close Isolator control power switch and motor power switch </a:t>
            </a:r>
          </a:p>
          <a:p>
            <a:pPr marL="285750" indent="-285750">
              <a:lnSpc>
                <a:spcPct val="100000"/>
              </a:lnSpc>
            </a:pPr>
            <a:r>
              <a:rPr lang="en-US" sz="1800" dirty="0">
                <a:solidFill>
                  <a:schemeClr val="tx1"/>
                </a:solidFill>
              </a:rPr>
              <a:t>Close Isolator using Operator Workstation Interface </a:t>
            </a:r>
          </a:p>
          <a:p>
            <a:pPr marL="285750" indent="-285750">
              <a:lnSpc>
                <a:spcPct val="100000"/>
              </a:lnSpc>
            </a:pPr>
            <a:r>
              <a:rPr lang="en-US" sz="1800" dirty="0">
                <a:solidFill>
                  <a:schemeClr val="tx1"/>
                </a:solidFill>
              </a:rPr>
              <a:t>Check three-phase switch is indeed closed and the position monitoring signal indication is correct</a:t>
            </a:r>
          </a:p>
          <a:p>
            <a:pPr marL="285750" indent="-285750">
              <a:lnSpc>
                <a:spcPct val="100000"/>
              </a:lnSpc>
            </a:pPr>
            <a:r>
              <a:rPr lang="en-US" sz="1800" dirty="0">
                <a:solidFill>
                  <a:schemeClr val="tx1"/>
                </a:solidFill>
              </a:rPr>
              <a:t>Open Isolator control power switch and motor power switch</a:t>
            </a:r>
            <a:endParaRPr lang="en-US" sz="1800" b="1" dirty="0">
              <a:solidFill>
                <a:schemeClr val="tx1"/>
              </a:solidFill>
            </a:endParaRPr>
          </a:p>
          <a:p>
            <a:pPr marL="0" indent="0">
              <a:lnSpc>
                <a:spcPct val="100000"/>
              </a:lnSpc>
              <a:buNone/>
            </a:pPr>
            <a:endParaRPr lang="en-US" sz="1800" b="1" dirty="0">
              <a:solidFill>
                <a:schemeClr val="tx1"/>
              </a:solidFill>
            </a:endParaRPr>
          </a:p>
        </p:txBody>
      </p:sp>
      <p:sp>
        <p:nvSpPr>
          <p:cNvPr id="6" name="Right Arrow 5"/>
          <p:cNvSpPr/>
          <p:nvPr/>
        </p:nvSpPr>
        <p:spPr>
          <a:xfrm>
            <a:off x="5026686" y="4251831"/>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1796024" y="3373407"/>
            <a:ext cx="2514560" cy="321202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stretch>
            <a:fillRect/>
          </a:stretch>
        </p:blipFill>
        <p:spPr>
          <a:xfrm>
            <a:off x="7614317" y="3375508"/>
            <a:ext cx="2762250" cy="3209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312" y="382385"/>
            <a:ext cx="10724972" cy="1492132"/>
          </a:xfrm>
        </p:spPr>
        <p:txBody>
          <a:bodyPr/>
          <a:lstStyle/>
          <a:p>
            <a:r>
              <a:rPr lang="en-US" dirty="0"/>
              <a:t>Pole 2 deblock : Step 6</a:t>
            </a:r>
          </a:p>
        </p:txBody>
      </p:sp>
      <p:sp>
        <p:nvSpPr>
          <p:cNvPr id="3" name="Content Placeholder 2"/>
          <p:cNvSpPr>
            <a:spLocks noGrp="1"/>
          </p:cNvSpPr>
          <p:nvPr>
            <p:ph idx="1"/>
          </p:nvPr>
        </p:nvSpPr>
        <p:spPr>
          <a:xfrm>
            <a:off x="1079923" y="1303235"/>
            <a:ext cx="10178322" cy="3593591"/>
          </a:xfrm>
        </p:spPr>
        <p:txBody>
          <a:bodyPr>
            <a:normAutofit/>
          </a:bodyPr>
          <a:lstStyle/>
          <a:p>
            <a:pPr marL="0" indent="0">
              <a:lnSpc>
                <a:spcPct val="100000"/>
              </a:lnSpc>
              <a:buNone/>
            </a:pPr>
            <a:r>
              <a:rPr lang="en-US" sz="1800" b="1" dirty="0">
                <a:solidFill>
                  <a:schemeClr val="tx1"/>
                </a:solidFill>
              </a:rPr>
              <a:t>6. Close B.B. 1I Breaker B3Q2 to Energize Pole 2 Converter Transformer</a:t>
            </a:r>
          </a:p>
          <a:p>
            <a:pPr marL="285750" indent="-285750">
              <a:lnSpc>
                <a:spcPct val="100000"/>
              </a:lnSpc>
            </a:pPr>
            <a:r>
              <a:rPr lang="en-US" sz="1800" dirty="0">
                <a:solidFill>
                  <a:schemeClr val="tx1"/>
                </a:solidFill>
              </a:rPr>
              <a:t>Close B3Q2 Circuit Breaker using Operator Workstation Interface</a:t>
            </a:r>
          </a:p>
          <a:p>
            <a:pPr marL="285750" indent="-285750">
              <a:lnSpc>
                <a:spcPct val="100000"/>
              </a:lnSpc>
            </a:pPr>
            <a:r>
              <a:rPr lang="en-US" sz="1800" dirty="0">
                <a:solidFill>
                  <a:schemeClr val="tx1"/>
                </a:solidFill>
              </a:rPr>
              <a:t>Check B3Q2 mechanical position indicator is correct and control signal indication is correct </a:t>
            </a:r>
            <a:endParaRPr lang="en-US" sz="1800" b="1" dirty="0">
              <a:solidFill>
                <a:schemeClr val="tx1"/>
              </a:solidFill>
            </a:endParaRPr>
          </a:p>
          <a:p>
            <a:pPr marL="0" indent="0">
              <a:lnSpc>
                <a:spcPct val="100000"/>
              </a:lnSpc>
              <a:buNone/>
            </a:pPr>
            <a:endParaRPr lang="en-US" sz="1800" b="1" dirty="0">
              <a:solidFill>
                <a:schemeClr val="tx1"/>
              </a:solidFill>
            </a:endParaRPr>
          </a:p>
        </p:txBody>
      </p:sp>
      <p:sp>
        <p:nvSpPr>
          <p:cNvPr id="6" name="Right Arrow 5"/>
          <p:cNvSpPr/>
          <p:nvPr/>
        </p:nvSpPr>
        <p:spPr>
          <a:xfrm>
            <a:off x="3920591" y="3799718"/>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1079922" y="2926852"/>
            <a:ext cx="2762250" cy="320992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5870539" y="2936377"/>
            <a:ext cx="2752725" cy="32004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a:srcRect l="16073" r="3963"/>
          <a:stretch/>
        </p:blipFill>
        <p:spPr>
          <a:xfrm>
            <a:off x="8772786" y="2926852"/>
            <a:ext cx="2891246" cy="319851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312" y="382385"/>
            <a:ext cx="10724972" cy="1492132"/>
          </a:xfrm>
        </p:spPr>
        <p:txBody>
          <a:bodyPr/>
          <a:lstStyle/>
          <a:p>
            <a:r>
              <a:rPr lang="en-US" dirty="0"/>
              <a:t>Pole 2 deblock : Step 7</a:t>
            </a:r>
          </a:p>
        </p:txBody>
      </p:sp>
      <p:sp>
        <p:nvSpPr>
          <p:cNvPr id="3" name="Content Placeholder 2"/>
          <p:cNvSpPr>
            <a:spLocks noGrp="1"/>
          </p:cNvSpPr>
          <p:nvPr>
            <p:ph idx="1"/>
          </p:nvPr>
        </p:nvSpPr>
        <p:spPr>
          <a:xfrm>
            <a:off x="991312" y="1253745"/>
            <a:ext cx="10178322" cy="3593591"/>
          </a:xfrm>
        </p:spPr>
        <p:txBody>
          <a:bodyPr>
            <a:normAutofit/>
          </a:bodyPr>
          <a:lstStyle/>
          <a:p>
            <a:pPr marL="0" indent="0">
              <a:lnSpc>
                <a:spcPct val="100000"/>
              </a:lnSpc>
              <a:buNone/>
            </a:pPr>
            <a:r>
              <a:rPr lang="en-US" sz="1800" b="1" dirty="0">
                <a:solidFill>
                  <a:schemeClr val="tx1"/>
                </a:solidFill>
              </a:rPr>
              <a:t>7. Close Pole 2 Converter Transformer B.B. 1 Breaker B3Q3</a:t>
            </a:r>
          </a:p>
          <a:p>
            <a:pPr>
              <a:lnSpc>
                <a:spcPct val="100000"/>
              </a:lnSpc>
            </a:pPr>
            <a:r>
              <a:rPr lang="en-US" sz="1800" dirty="0">
                <a:solidFill>
                  <a:schemeClr val="tx1"/>
                </a:solidFill>
              </a:rPr>
              <a:t>Close B3Q3 Circuit Breaker using Operator Workstation Interface</a:t>
            </a:r>
          </a:p>
          <a:p>
            <a:pPr>
              <a:lnSpc>
                <a:spcPct val="100000"/>
              </a:lnSpc>
            </a:pPr>
            <a:r>
              <a:rPr lang="en-US" sz="1800" dirty="0">
                <a:solidFill>
                  <a:schemeClr val="tx1"/>
                </a:solidFill>
              </a:rPr>
              <a:t>Check B3Q3 mechanical position indicator is correct and control signal indication is correct </a:t>
            </a:r>
            <a:endParaRPr lang="en-US" sz="1800" b="1" dirty="0">
              <a:solidFill>
                <a:schemeClr val="tx1"/>
              </a:solidFill>
            </a:endParaRPr>
          </a:p>
          <a:p>
            <a:pPr marL="0" indent="0">
              <a:lnSpc>
                <a:spcPct val="100000"/>
              </a:lnSpc>
              <a:buNone/>
            </a:pPr>
            <a:endParaRPr lang="en-US" sz="1800" b="1" dirty="0">
              <a:solidFill>
                <a:schemeClr val="tx1"/>
              </a:solidFill>
            </a:endParaRPr>
          </a:p>
        </p:txBody>
      </p:sp>
      <p:sp>
        <p:nvSpPr>
          <p:cNvPr id="6" name="Right Arrow 5"/>
          <p:cNvSpPr/>
          <p:nvPr/>
        </p:nvSpPr>
        <p:spPr>
          <a:xfrm>
            <a:off x="4984866" y="3844202"/>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1487558" y="2970395"/>
            <a:ext cx="2752725" cy="32004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7600978" y="2979920"/>
            <a:ext cx="2752725" cy="319087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765" y="382385"/>
            <a:ext cx="10690789" cy="1492132"/>
          </a:xfrm>
        </p:spPr>
        <p:txBody>
          <a:bodyPr/>
          <a:lstStyle/>
          <a:p>
            <a:r>
              <a:rPr lang="en-US" dirty="0"/>
              <a:t>Pole 2 deblock : Step 8</a:t>
            </a:r>
          </a:p>
        </p:txBody>
      </p:sp>
      <p:sp>
        <p:nvSpPr>
          <p:cNvPr id="3" name="Content Placeholder 2"/>
          <p:cNvSpPr>
            <a:spLocks noGrp="1"/>
          </p:cNvSpPr>
          <p:nvPr>
            <p:ph idx="1"/>
          </p:nvPr>
        </p:nvSpPr>
        <p:spPr>
          <a:xfrm>
            <a:off x="1140583" y="1380147"/>
            <a:ext cx="10178322" cy="3593591"/>
          </a:xfrm>
        </p:spPr>
        <p:txBody>
          <a:bodyPr/>
          <a:lstStyle/>
          <a:p>
            <a:pPr marL="0" indent="0">
              <a:buNone/>
            </a:pPr>
            <a:r>
              <a:rPr lang="en-US" b="1" dirty="0">
                <a:solidFill>
                  <a:schemeClr val="tx1"/>
                </a:solidFill>
              </a:rPr>
              <a:t>8. Pole 2 Valve is in RFO state. Master Station will Deblock Pole 2 Valve</a:t>
            </a:r>
          </a:p>
        </p:txBody>
      </p:sp>
      <p:sp>
        <p:nvSpPr>
          <p:cNvPr id="8" name="Right Arrow 7"/>
          <p:cNvSpPr/>
          <p:nvPr/>
        </p:nvSpPr>
        <p:spPr>
          <a:xfrm>
            <a:off x="5000646" y="3279491"/>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rotWithShape="1">
          <a:blip r:embed="rId2"/>
          <a:srcRect l="16073" r="3963"/>
          <a:stretch/>
        </p:blipFill>
        <p:spPr>
          <a:xfrm>
            <a:off x="1396626" y="2406625"/>
            <a:ext cx="2891246" cy="319851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7584950" y="2406625"/>
            <a:ext cx="3704976" cy="319975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2038" y="2758115"/>
            <a:ext cx="10178322" cy="1492132"/>
          </a:xfrm>
        </p:spPr>
        <p:txBody>
          <a:bodyPr/>
          <a:lstStyle/>
          <a:p>
            <a:pPr algn="ctr"/>
            <a:r>
              <a:rPr lang="en-US" dirty="0"/>
              <a:t>AC Filter SUB-BANK F1B1 Maintenance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State: AC Filter Yard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0289" y="2062863"/>
            <a:ext cx="7059711" cy="4507753"/>
          </a:xfrm>
          <a:prstGeom prst="rect">
            <a:avLst/>
          </a:prstGeom>
          <a:ln>
            <a:noFill/>
          </a:ln>
          <a:effectLst>
            <a:outerShdw blurRad="292100" dist="139700" dir="2700000" algn="tl" rotWithShape="0">
              <a:srgbClr val="333333">
                <a:alpha val="65000"/>
              </a:srgbClr>
            </a:outerShdw>
          </a:effectLst>
        </p:spPr>
      </p:pic>
      <p:graphicFrame>
        <p:nvGraphicFramePr>
          <p:cNvPr id="4" name="Table 3"/>
          <p:cNvGraphicFramePr>
            <a:graphicFrameLocks noGrp="1"/>
          </p:cNvGraphicFramePr>
          <p:nvPr/>
        </p:nvGraphicFramePr>
        <p:xfrm>
          <a:off x="1091474" y="2896879"/>
          <a:ext cx="3053806" cy="2839720"/>
        </p:xfrm>
        <a:graphic>
          <a:graphicData uri="http://schemas.openxmlformats.org/drawingml/2006/table">
            <a:tbl>
              <a:tblPr firstRow="1" bandRow="1">
                <a:tableStyleId>{5940675A-B579-460E-94D1-54222C63F5DA}</a:tableStyleId>
              </a:tblPr>
              <a:tblGrid>
                <a:gridCol w="1526903"/>
                <a:gridCol w="1526903"/>
              </a:tblGrid>
              <a:tr h="370840">
                <a:tc>
                  <a:txBody>
                    <a:bodyPr/>
                    <a:lstStyle/>
                    <a:p>
                      <a:r>
                        <a:rPr lang="en-US" dirty="0"/>
                        <a:t>ACF F1B1</a:t>
                      </a:r>
                    </a:p>
                  </a:txBody>
                  <a:tcPr/>
                </a:tc>
                <a:tc>
                  <a:txBody>
                    <a:bodyPr/>
                    <a:lstStyle/>
                    <a:p>
                      <a:r>
                        <a:rPr lang="en-US" dirty="0"/>
                        <a:t>Disconnected</a:t>
                      </a:r>
                    </a:p>
                  </a:txBody>
                  <a:tcPr/>
                </a:tc>
              </a:tr>
              <a:tr h="370840">
                <a:tc>
                  <a:txBody>
                    <a:bodyPr/>
                    <a:lstStyle/>
                    <a:p>
                      <a:r>
                        <a:rPr lang="en-US" dirty="0"/>
                        <a:t>Breaker</a:t>
                      </a:r>
                      <a:r>
                        <a:rPr lang="en-US" baseline="0" dirty="0"/>
                        <a:t> </a:t>
                      </a:r>
                      <a:r>
                        <a:rPr lang="en-US" dirty="0"/>
                        <a:t>F1B1Q1</a:t>
                      </a:r>
                    </a:p>
                  </a:txBody>
                  <a:tcPr/>
                </a:tc>
                <a:tc>
                  <a:txBody>
                    <a:bodyPr/>
                    <a:lstStyle/>
                    <a:p>
                      <a:r>
                        <a:rPr lang="en-US" dirty="0">
                          <a:solidFill>
                            <a:srgbClr val="00B050"/>
                          </a:solidFill>
                        </a:rPr>
                        <a:t>OPEN</a:t>
                      </a:r>
                    </a:p>
                  </a:txBody>
                  <a:tcPr/>
                </a:tc>
              </a:tr>
              <a:tr h="370840">
                <a:tc>
                  <a:txBody>
                    <a:bodyPr/>
                    <a:lstStyle/>
                    <a:p>
                      <a:r>
                        <a:rPr lang="en-US" dirty="0"/>
                        <a:t>Isolator F1B1Q11</a:t>
                      </a:r>
                    </a:p>
                  </a:txBody>
                  <a:tcPr/>
                </a:tc>
                <a:tc>
                  <a:txBody>
                    <a:bodyPr/>
                    <a:lstStyle/>
                    <a:p>
                      <a:r>
                        <a:rPr lang="en-US" dirty="0">
                          <a:solidFill>
                            <a:srgbClr val="FF0000"/>
                          </a:solidFill>
                        </a:rPr>
                        <a:t>CLOSED</a:t>
                      </a:r>
                    </a:p>
                  </a:txBody>
                  <a:tcPr/>
                </a:tc>
              </a:tr>
              <a:tr h="370840">
                <a:tc>
                  <a:txBody>
                    <a:bodyPr/>
                    <a:lstStyle/>
                    <a:p>
                      <a:r>
                        <a:rPr lang="en-US" dirty="0"/>
                        <a:t>Earthing Switches F1B1E11, F1B1E12</a:t>
                      </a:r>
                    </a:p>
                  </a:txBody>
                  <a:tcPr/>
                </a:tc>
                <a:tc>
                  <a:txBody>
                    <a:bodyPr/>
                    <a:lstStyle/>
                    <a:p>
                      <a:r>
                        <a:rPr lang="en-US" dirty="0">
                          <a:solidFill>
                            <a:srgbClr val="00B050"/>
                          </a:solidFill>
                        </a:rPr>
                        <a:t>OPEN</a:t>
                      </a:r>
                    </a:p>
                  </a:txBody>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a:xfrm>
            <a:off x="1251678" y="1781689"/>
            <a:ext cx="10178322" cy="3593591"/>
          </a:xfrm>
        </p:spPr>
        <p:txBody>
          <a:bodyPr>
            <a:normAutofit/>
          </a:bodyPr>
          <a:lstStyle/>
          <a:p>
            <a:pPr marL="0" indent="0">
              <a:buNone/>
            </a:pPr>
            <a:r>
              <a:rPr lang="en-US" sz="2800" b="1" dirty="0">
                <a:solidFill>
                  <a:schemeClr val="tx1"/>
                </a:solidFill>
              </a:rPr>
              <a:t>Operation Sequence for</a:t>
            </a:r>
          </a:p>
          <a:p>
            <a:pPr marL="457200" indent="-457200">
              <a:buAutoNum type="arabicPeriod"/>
            </a:pPr>
            <a:r>
              <a:rPr lang="en-US" sz="2800" b="1" dirty="0">
                <a:solidFill>
                  <a:schemeClr val="tx1"/>
                </a:solidFill>
              </a:rPr>
              <a:t>Pole 2 Deblock</a:t>
            </a:r>
          </a:p>
          <a:p>
            <a:pPr marL="457200" indent="-457200">
              <a:buAutoNum type="arabicPeriod"/>
            </a:pPr>
            <a:r>
              <a:rPr lang="en-US" sz="2800" b="1" dirty="0">
                <a:solidFill>
                  <a:schemeClr val="tx1"/>
                </a:solidFill>
              </a:rPr>
              <a:t>AC Filter Sub Bank F1B1 Maintenance</a:t>
            </a:r>
          </a:p>
          <a:p>
            <a:pPr marL="457200" indent="-457200">
              <a:buFont typeface="Arial" panose="020B0604020202020204" pitchFamily="34" charset="0"/>
              <a:buAutoNum type="arabicPeriod"/>
            </a:pPr>
            <a:r>
              <a:rPr lang="en-US" sz="2800" b="1" dirty="0">
                <a:solidFill>
                  <a:schemeClr val="tx1"/>
                </a:solidFill>
              </a:rPr>
              <a:t>500kV AC CB B1Q1 Maintenance</a:t>
            </a:r>
          </a:p>
          <a:p>
            <a:pPr marL="457200" indent="-457200">
              <a:buAutoNum type="arabicPeriod"/>
            </a:pPr>
            <a:r>
              <a:rPr lang="en-US" sz="2800" b="1" dirty="0">
                <a:solidFill>
                  <a:schemeClr val="tx1"/>
                </a:solidFill>
              </a:rPr>
              <a:t>500kV Lahore South-I Line Maintenance</a:t>
            </a:r>
          </a:p>
          <a:p>
            <a:pPr marL="457200" indent="-457200">
              <a:buAutoNum type="arabicPeriod"/>
            </a:pPr>
            <a:r>
              <a:rPr lang="en-US" sz="2800" b="1" dirty="0">
                <a:solidFill>
                  <a:schemeClr val="tx1"/>
                </a:solidFill>
              </a:rPr>
              <a:t>132kV Line 2 Maintenance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Interlocking Conditions</a:t>
            </a:r>
          </a:p>
        </p:txBody>
      </p:sp>
      <p:graphicFrame>
        <p:nvGraphicFramePr>
          <p:cNvPr id="3" name="Table 2"/>
          <p:cNvGraphicFramePr>
            <a:graphicFrameLocks noGrp="1"/>
          </p:cNvGraphicFramePr>
          <p:nvPr/>
        </p:nvGraphicFramePr>
        <p:xfrm>
          <a:off x="1341121" y="2066655"/>
          <a:ext cx="6731724" cy="3639936"/>
        </p:xfrm>
        <a:graphic>
          <a:graphicData uri="http://schemas.openxmlformats.org/drawingml/2006/table">
            <a:tbl>
              <a:tblPr firstRow="1" firstCol="1" bandRow="1">
                <a:tableStyleId>{5940675A-B579-460E-94D1-54222C63F5DA}</a:tableStyleId>
              </a:tblPr>
              <a:tblGrid>
                <a:gridCol w="2351313"/>
                <a:gridCol w="923109"/>
                <a:gridCol w="3457302"/>
              </a:tblGrid>
              <a:tr h="562428">
                <a:tc gridSpan="2">
                  <a:txBody>
                    <a:bodyPr/>
                    <a:lstStyle/>
                    <a:p>
                      <a:pPr marL="0" marR="0" algn="l">
                        <a:lnSpc>
                          <a:spcPct val="125000"/>
                        </a:lnSpc>
                        <a:spcBef>
                          <a:spcPts val="300"/>
                        </a:spcBef>
                        <a:spcAft>
                          <a:spcPts val="0"/>
                        </a:spcAft>
                      </a:pPr>
                      <a:r>
                        <a:rPr lang="en-US" sz="1600" b="1" dirty="0">
                          <a:effectLst/>
                          <a:latin typeface="+mn-lt"/>
                          <a:ea typeface="宋体" panose="02010600030101010101" pitchFamily="2" charset="-122"/>
                        </a:rPr>
                        <a:t>Operation</a:t>
                      </a:r>
                    </a:p>
                  </a:txBody>
                  <a:tcPr marL="68580" marR="68580" marT="0" marB="0"/>
                </a:tc>
                <a:tc h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b="1" dirty="0">
                          <a:effectLst/>
                          <a:latin typeface="+mn-lt"/>
                          <a:ea typeface="宋体" panose="02010600030101010101" pitchFamily="2" charset="-122"/>
                        </a:rPr>
                        <a:t>Conditions</a:t>
                      </a:r>
                    </a:p>
                  </a:txBody>
                  <a:tcPr marL="68580" marR="68580" marT="0" marB="0"/>
                </a:tc>
              </a:tr>
              <a:tr h="387621">
                <a:tc rowSpan="2">
                  <a:txBody>
                    <a:bodyPr/>
                    <a:lstStyle/>
                    <a:p>
                      <a:pPr marL="0" marR="0" algn="l">
                        <a:lnSpc>
                          <a:spcPct val="125000"/>
                        </a:lnSpc>
                        <a:spcBef>
                          <a:spcPts val="300"/>
                        </a:spcBef>
                        <a:spcAft>
                          <a:spcPts val="0"/>
                        </a:spcAft>
                      </a:pPr>
                      <a:r>
                        <a:rPr lang="en-US" sz="1600" spc="-5" dirty="0">
                          <a:effectLst/>
                          <a:latin typeface="+mn-lt"/>
                        </a:rPr>
                        <a:t>Isolator F1B1Q11 </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F1BB1E-1 </a:t>
                      </a:r>
                      <a:r>
                        <a:rPr lang="en-US" sz="1600" spc="-5" dirty="0">
                          <a:solidFill>
                            <a:srgbClr val="00B050"/>
                          </a:solidFill>
                          <a:effectLst/>
                          <a:latin typeface="+mn-lt"/>
                        </a:rPr>
                        <a:t>OPEN, </a:t>
                      </a:r>
                      <a:r>
                        <a:rPr lang="en-US" sz="1600" spc="-5" dirty="0">
                          <a:effectLst/>
                          <a:latin typeface="+mn-lt"/>
                        </a:rPr>
                        <a:t>F1BB1E-2 </a:t>
                      </a:r>
                      <a:r>
                        <a:rPr lang="en-US" sz="1600" spc="-5" dirty="0">
                          <a:solidFill>
                            <a:srgbClr val="00B050"/>
                          </a:solidFill>
                          <a:effectLst/>
                          <a:latin typeface="+mn-lt"/>
                        </a:rPr>
                        <a:t>OPEN</a:t>
                      </a:r>
                      <a:endParaRPr lang="en-US" sz="1600" spc="-5" dirty="0">
                        <a:solidFill>
                          <a:srgbClr val="00B050"/>
                        </a:solidFill>
                        <a:effectLst/>
                        <a:latin typeface="+mn-lt"/>
                        <a:sym typeface="Symbol" panose="05050102010706020507" pitchFamily="18" charset="2"/>
                      </a:endParaRPr>
                    </a:p>
                    <a:p>
                      <a:pPr marL="0" marR="0" algn="l">
                        <a:lnSpc>
                          <a:spcPct val="125000"/>
                        </a:lnSpc>
                        <a:spcBef>
                          <a:spcPts val="300"/>
                        </a:spcBef>
                        <a:spcAft>
                          <a:spcPts val="0"/>
                        </a:spcAft>
                      </a:pPr>
                      <a:r>
                        <a:rPr lang="en-US" sz="1600" spc="-5" dirty="0">
                          <a:effectLst/>
                          <a:latin typeface="+mn-lt"/>
                        </a:rPr>
                        <a:t>F1B1E11 </a:t>
                      </a:r>
                      <a:r>
                        <a:rPr lang="en-US" sz="1600" spc="-5" dirty="0">
                          <a:solidFill>
                            <a:srgbClr val="00B050"/>
                          </a:solidFill>
                          <a:effectLst/>
                          <a:latin typeface="+mn-lt"/>
                        </a:rPr>
                        <a:t>OPEN, </a:t>
                      </a:r>
                      <a:r>
                        <a:rPr lang="en-US" sz="1600" spc="-5" dirty="0">
                          <a:effectLst/>
                          <a:latin typeface="+mn-lt"/>
                        </a:rPr>
                        <a:t>F1B1E12 </a:t>
                      </a:r>
                      <a:r>
                        <a:rPr lang="en-US" sz="1600" spc="-5" dirty="0">
                          <a:solidFill>
                            <a:srgbClr val="00B050"/>
                          </a:solidFill>
                          <a:effectLst/>
                          <a:latin typeface="+mn-lt"/>
                        </a:rPr>
                        <a:t>OPEN</a:t>
                      </a:r>
                      <a:endParaRPr lang="en-US" sz="1600" spc="-5" dirty="0">
                        <a:solidFill>
                          <a:srgbClr val="00B050"/>
                        </a:solidFill>
                        <a:effectLst/>
                        <a:latin typeface="+mn-lt"/>
                        <a:sym typeface="Symbol" panose="05050102010706020507" pitchFamily="18" charset="2"/>
                      </a:endParaRPr>
                    </a:p>
                    <a:p>
                      <a:pPr marL="0" marR="0" algn="l">
                        <a:lnSpc>
                          <a:spcPct val="125000"/>
                        </a:lnSpc>
                        <a:spcBef>
                          <a:spcPts val="300"/>
                        </a:spcBef>
                        <a:spcAft>
                          <a:spcPts val="0"/>
                        </a:spcAft>
                      </a:pPr>
                      <a:r>
                        <a:rPr lang="en-US" sz="1600" spc="-5" dirty="0">
                          <a:effectLst/>
                          <a:latin typeface="+mn-lt"/>
                        </a:rPr>
                        <a:t>F1B1Q1 </a:t>
                      </a:r>
                      <a:r>
                        <a:rPr lang="en-US" sz="1600" spc="-5" dirty="0">
                          <a:solidFill>
                            <a:srgbClr val="00B050"/>
                          </a:solidFill>
                          <a:effectLst/>
                          <a:latin typeface="+mn-lt"/>
                        </a:rPr>
                        <a:t>OPEN</a:t>
                      </a:r>
                      <a:endParaRPr lang="en-US" sz="1600" dirty="0">
                        <a:solidFill>
                          <a:srgbClr val="00B050"/>
                        </a:solidFill>
                        <a:effectLst/>
                        <a:latin typeface="+mn-lt"/>
                        <a:ea typeface="宋体" panose="02010600030101010101" pitchFamily="2" charset="-122"/>
                      </a:endParaRPr>
                    </a:p>
                  </a:txBody>
                  <a:tcPr marL="68580" marR="68580" marT="0" marB="0"/>
                </a:tc>
              </a:tr>
              <a:tr h="387621">
                <a:tc v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dirty="0">
                          <a:solidFill>
                            <a:srgbClr val="00B050"/>
                          </a:solidFill>
                          <a:effectLst/>
                          <a:latin typeface="+mn-lt"/>
                          <a:ea typeface="宋体" panose="02010600030101010101" pitchFamily="2" charset="-122"/>
                        </a:rPr>
                        <a:t>OPEN</a:t>
                      </a:r>
                    </a:p>
                  </a:txBody>
                  <a:tcPr marL="68580" marR="68580" marT="0" marB="0"/>
                </a:tc>
                <a:tc>
                  <a:txBody>
                    <a:bodyPr/>
                    <a:lstStyle/>
                    <a:p>
                      <a:pPr marL="0" marR="0" algn="l">
                        <a:lnSpc>
                          <a:spcPct val="125000"/>
                        </a:lnSpc>
                        <a:spcBef>
                          <a:spcPts val="300"/>
                        </a:spcBef>
                        <a:spcAft>
                          <a:spcPts val="0"/>
                        </a:spcAft>
                      </a:pPr>
                      <a:r>
                        <a:rPr lang="en-US" sz="1600" dirty="0">
                          <a:solidFill>
                            <a:schemeClr val="tx1"/>
                          </a:solidFill>
                          <a:effectLst/>
                          <a:latin typeface="+mn-lt"/>
                          <a:ea typeface="宋体" panose="02010600030101010101" pitchFamily="2" charset="-122"/>
                        </a:rPr>
                        <a:t>F1B1Q1</a:t>
                      </a:r>
                      <a:r>
                        <a:rPr lang="en-US" sz="1600" baseline="0" dirty="0">
                          <a:solidFill>
                            <a:srgbClr val="00B050"/>
                          </a:solidFill>
                          <a:effectLst/>
                          <a:latin typeface="+mn-lt"/>
                          <a:ea typeface="宋体" panose="02010600030101010101" pitchFamily="2" charset="-122"/>
                        </a:rPr>
                        <a:t> OPEN</a:t>
                      </a:r>
                      <a:endParaRPr lang="en-US" sz="1600" dirty="0">
                        <a:solidFill>
                          <a:srgbClr val="00B050"/>
                        </a:solidFill>
                        <a:effectLst/>
                        <a:latin typeface="+mn-lt"/>
                        <a:ea typeface="宋体" panose="02010600030101010101" pitchFamily="2" charset="-122"/>
                      </a:endParaRPr>
                    </a:p>
                  </a:txBody>
                  <a:tcPr marL="68580" marR="68580" marT="0" marB="0"/>
                </a:tc>
              </a:tr>
              <a:tr h="350529">
                <a:tc rowSpan="2">
                  <a:txBody>
                    <a:bodyPr/>
                    <a:lstStyle/>
                    <a:p>
                      <a:pPr marL="0" marR="0" algn="l">
                        <a:lnSpc>
                          <a:spcPct val="125000"/>
                        </a:lnSpc>
                        <a:spcBef>
                          <a:spcPts val="300"/>
                        </a:spcBef>
                        <a:spcAft>
                          <a:spcPts val="0"/>
                        </a:spcAft>
                      </a:pPr>
                      <a:r>
                        <a:rPr lang="en-US" sz="1600" spc="-5" dirty="0">
                          <a:effectLst/>
                          <a:latin typeface="+mn-lt"/>
                        </a:rPr>
                        <a:t>Circuit Breaker F1B1Q1 </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F1B1Q11 </a:t>
                      </a:r>
                      <a:r>
                        <a:rPr lang="en-US" sz="1600" spc="-5" dirty="0">
                          <a:solidFill>
                            <a:srgbClr val="FF0000"/>
                          </a:solidFill>
                          <a:effectLst/>
                          <a:latin typeface="+mn-lt"/>
                        </a:rPr>
                        <a:t>CLOSED</a:t>
                      </a:r>
                      <a:endParaRPr lang="en-US" sz="1600" spc="-5" dirty="0">
                        <a:solidFill>
                          <a:srgbClr val="FF0000"/>
                        </a:solidFill>
                        <a:effectLst/>
                        <a:latin typeface="+mn-lt"/>
                        <a:sym typeface="Symbol" panose="05050102010706020507" pitchFamily="18" charset="2"/>
                      </a:endParaRPr>
                    </a:p>
                    <a:p>
                      <a:pPr marL="0" marR="0" algn="l">
                        <a:lnSpc>
                          <a:spcPct val="125000"/>
                        </a:lnSpc>
                        <a:spcBef>
                          <a:spcPts val="300"/>
                        </a:spcBef>
                        <a:spcAft>
                          <a:spcPts val="0"/>
                        </a:spcAft>
                      </a:pPr>
                      <a:r>
                        <a:rPr lang="en-US" sz="1600" spc="-5" dirty="0">
                          <a:effectLst/>
                          <a:latin typeface="+mn-lt"/>
                        </a:rPr>
                        <a:t>SC end of discharge</a:t>
                      </a:r>
                      <a:endParaRPr lang="en-US" sz="1600" dirty="0">
                        <a:effectLst/>
                        <a:latin typeface="+mn-lt"/>
                        <a:ea typeface="宋体" panose="02010600030101010101" pitchFamily="2" charset="-122"/>
                      </a:endParaRPr>
                    </a:p>
                  </a:txBody>
                  <a:tcPr marL="68580" marR="68580" marT="0" marB="0"/>
                </a:tc>
              </a:tr>
              <a:tr h="350529">
                <a:tc v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dirty="0">
                          <a:solidFill>
                            <a:srgbClr val="00B050"/>
                          </a:solidFill>
                          <a:effectLst/>
                          <a:latin typeface="+mn-lt"/>
                          <a:ea typeface="宋体" panose="02010600030101010101" pitchFamily="2" charset="-122"/>
                        </a:rPr>
                        <a:t>OPEN</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1</a:t>
                      </a:r>
                      <a:endParaRPr lang="en-US" sz="1600" dirty="0">
                        <a:effectLst/>
                        <a:latin typeface="+mn-lt"/>
                        <a:ea typeface="宋体" panose="02010600030101010101" pitchFamily="2" charset="-122"/>
                      </a:endParaRPr>
                    </a:p>
                  </a:txBody>
                  <a:tcPr marL="68580" marR="68580" marT="0" marB="0"/>
                </a:tc>
              </a:tr>
              <a:tr h="350529">
                <a:tc>
                  <a:txBody>
                    <a:bodyPr/>
                    <a:lstStyle/>
                    <a:p>
                      <a:pPr marL="0" marR="0" algn="l">
                        <a:lnSpc>
                          <a:spcPct val="125000"/>
                        </a:lnSpc>
                        <a:spcBef>
                          <a:spcPts val="300"/>
                        </a:spcBef>
                        <a:spcAft>
                          <a:spcPts val="0"/>
                        </a:spcAft>
                      </a:pPr>
                      <a:r>
                        <a:rPr lang="en-US" sz="1600" spc="-5" dirty="0">
                          <a:effectLst/>
                          <a:latin typeface="+mn-lt"/>
                        </a:rPr>
                        <a:t>Earthing Switch F1B1E11</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F1B1Q11 </a:t>
                      </a:r>
                      <a:r>
                        <a:rPr lang="en-US" sz="1600" spc="-5" dirty="0">
                          <a:solidFill>
                            <a:srgbClr val="00B050"/>
                          </a:solidFill>
                          <a:effectLst/>
                          <a:latin typeface="+mn-lt"/>
                        </a:rPr>
                        <a:t>OPEN</a:t>
                      </a:r>
                      <a:endParaRPr lang="en-US" sz="1600" dirty="0">
                        <a:solidFill>
                          <a:srgbClr val="00B050"/>
                        </a:solidFill>
                        <a:effectLst/>
                        <a:latin typeface="+mn-lt"/>
                        <a:ea typeface="宋体" panose="02010600030101010101" pitchFamily="2" charset="-122"/>
                      </a:endParaRPr>
                    </a:p>
                  </a:txBody>
                  <a:tcPr marL="68580" marR="68580" marT="0" marB="0"/>
                </a:tc>
              </a:tr>
              <a:tr h="350529">
                <a:tc>
                  <a:txBody>
                    <a:bodyPr/>
                    <a:lstStyle/>
                    <a:p>
                      <a:pPr marL="0" marR="0" algn="l">
                        <a:lnSpc>
                          <a:spcPct val="125000"/>
                        </a:lnSpc>
                        <a:spcBef>
                          <a:spcPts val="300"/>
                        </a:spcBef>
                        <a:spcAft>
                          <a:spcPts val="0"/>
                        </a:spcAft>
                      </a:pPr>
                      <a:r>
                        <a:rPr lang="en-US" sz="1600" spc="-5" dirty="0">
                          <a:effectLst/>
                          <a:latin typeface="+mn-lt"/>
                        </a:rPr>
                        <a:t>Earthing Switch F1B1E12</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F1B1Q11 </a:t>
                      </a:r>
                      <a:r>
                        <a:rPr lang="en-US" sz="1600" spc="-5" dirty="0">
                          <a:solidFill>
                            <a:srgbClr val="00B050"/>
                          </a:solidFill>
                          <a:effectLst/>
                          <a:latin typeface="+mn-lt"/>
                        </a:rPr>
                        <a:t>OPEN</a:t>
                      </a:r>
                      <a:r>
                        <a:rPr lang="en-US" sz="1600" spc="-5" dirty="0">
                          <a:effectLst/>
                          <a:latin typeface="+mn-lt"/>
                        </a:rPr>
                        <a:t> &gt; 600s</a:t>
                      </a:r>
                      <a:endParaRPr lang="en-US" sz="1600" dirty="0">
                        <a:effectLst/>
                        <a:latin typeface="+mn-lt"/>
                        <a:ea typeface="宋体" panose="02010600030101010101" pitchFamily="2" charset="-122"/>
                      </a:endParaRPr>
                    </a:p>
                  </a:txBody>
                  <a:tcPr marL="68580" marR="68580" marT="0" marB="0"/>
                </a:tc>
              </a:tr>
            </a:tbl>
          </a:graphicData>
        </a:graphic>
      </p:graphicFrame>
      <p:pic>
        <p:nvPicPr>
          <p:cNvPr id="7" name="Picture 6"/>
          <p:cNvPicPr>
            <a:picLocks noChangeAspect="1"/>
          </p:cNvPicPr>
          <p:nvPr/>
        </p:nvPicPr>
        <p:blipFill>
          <a:blip r:embed="rId2"/>
          <a:stretch>
            <a:fillRect/>
          </a:stretch>
        </p:blipFill>
        <p:spPr>
          <a:xfrm>
            <a:off x="8223758" y="2208984"/>
            <a:ext cx="3567636" cy="335527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F1B1 Maintenance: Step 1</a:t>
            </a:r>
          </a:p>
        </p:txBody>
      </p:sp>
      <p:sp>
        <p:nvSpPr>
          <p:cNvPr id="6" name="TextBox 5"/>
          <p:cNvSpPr txBox="1"/>
          <p:nvPr/>
        </p:nvSpPr>
        <p:spPr>
          <a:xfrm>
            <a:off x="1251678" y="1411581"/>
            <a:ext cx="9916344" cy="2031325"/>
          </a:xfrm>
          <a:prstGeom prst="rect">
            <a:avLst/>
          </a:prstGeom>
          <a:noFill/>
        </p:spPr>
        <p:txBody>
          <a:bodyPr wrap="square" rtlCol="0">
            <a:spAutoFit/>
          </a:bodyPr>
          <a:lstStyle/>
          <a:p>
            <a:pPr marL="342900" indent="-342900">
              <a:buAutoNum type="arabicPeriod"/>
            </a:pPr>
            <a:r>
              <a:rPr lang="en-US" b="1" dirty="0"/>
              <a:t>Change RPC control mode from Auto to </a:t>
            </a:r>
            <a:r>
              <a:rPr lang="en-US" b="1" dirty="0" smtClean="0"/>
              <a:t>Manual. F1B1 </a:t>
            </a:r>
            <a:r>
              <a:rPr lang="en-US" b="1" dirty="0"/>
              <a:t>is not connected so F1B1Q1 is already open. If F1B1 is connected, connect another filter first to replace it. Then, Open Circuit Breaker F1B1Q1. </a:t>
            </a:r>
          </a:p>
          <a:p>
            <a:pPr marL="285750" indent="-285750">
              <a:buFont typeface="Arial" panose="020B0604020202020204" pitchFamily="34" charset="0"/>
              <a:buChar char="•"/>
            </a:pPr>
            <a:r>
              <a:rPr lang="en-US" dirty="0"/>
              <a:t>Open F1B1Q1 Circuit Breaker using Operator Workstation Interface</a:t>
            </a:r>
          </a:p>
          <a:p>
            <a:pPr marL="285750" indent="-285750">
              <a:buFont typeface="Arial" panose="020B0604020202020204" pitchFamily="34" charset="0"/>
              <a:buChar char="•"/>
            </a:pPr>
            <a:r>
              <a:rPr lang="en-US" dirty="0"/>
              <a:t>Check F1B1Q1 Circuit Breaker mechanical position indicator is correct</a:t>
            </a:r>
          </a:p>
          <a:p>
            <a:pPr marL="285750" indent="-285750">
              <a:buFont typeface="Arial" panose="020B0604020202020204" pitchFamily="34" charset="0"/>
              <a:buChar char="•"/>
            </a:pPr>
            <a:r>
              <a:rPr lang="en-US" dirty="0"/>
              <a:t>Check F1B1Q1 control signal indication is correct </a:t>
            </a:r>
            <a:endParaRPr lang="en-US" b="1" dirty="0"/>
          </a:p>
          <a:p>
            <a:endParaRPr lang="en-US" dirty="0"/>
          </a:p>
        </p:txBody>
      </p:sp>
      <p:pic>
        <p:nvPicPr>
          <p:cNvPr id="7" name="Picture 6"/>
          <p:cNvPicPr>
            <a:picLocks noChangeAspect="1"/>
          </p:cNvPicPr>
          <p:nvPr/>
        </p:nvPicPr>
        <p:blipFill>
          <a:blip r:embed="rId2"/>
          <a:stretch>
            <a:fillRect/>
          </a:stretch>
        </p:blipFill>
        <p:spPr>
          <a:xfrm>
            <a:off x="4174272" y="3262722"/>
            <a:ext cx="3567636" cy="335527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F1B1 Maintenance: Step 2</a:t>
            </a:r>
          </a:p>
        </p:txBody>
      </p:sp>
      <p:sp>
        <p:nvSpPr>
          <p:cNvPr id="6" name="TextBox 5"/>
          <p:cNvSpPr txBox="1"/>
          <p:nvPr/>
        </p:nvSpPr>
        <p:spPr>
          <a:xfrm>
            <a:off x="1352547" y="1245326"/>
            <a:ext cx="9490803" cy="1754326"/>
          </a:xfrm>
          <a:prstGeom prst="rect">
            <a:avLst/>
          </a:prstGeom>
          <a:noFill/>
        </p:spPr>
        <p:txBody>
          <a:bodyPr wrap="none" rtlCol="0">
            <a:spAutoFit/>
          </a:bodyPr>
          <a:lstStyle/>
          <a:p>
            <a:r>
              <a:rPr lang="en-US" b="1" dirty="0"/>
              <a:t>2. Open Isolator F1B1Q11</a:t>
            </a:r>
          </a:p>
          <a:p>
            <a:pPr marL="285750" indent="-285750">
              <a:buFont typeface="Arial" panose="020B0604020202020204" pitchFamily="34" charset="0"/>
              <a:buChar char="•"/>
            </a:pPr>
            <a:r>
              <a:rPr lang="en-US" dirty="0"/>
              <a:t>Close Isolator control power switch and motor power switch </a:t>
            </a:r>
          </a:p>
          <a:p>
            <a:pPr marL="285750" indent="-285750">
              <a:buFont typeface="Arial" panose="020B0604020202020204" pitchFamily="34" charset="0"/>
              <a:buChar char="•"/>
            </a:pPr>
            <a:r>
              <a:rPr lang="en-US" dirty="0"/>
              <a:t>Open Isolator using Operator Workstation Interface </a:t>
            </a:r>
          </a:p>
          <a:p>
            <a:pPr marL="285750" indent="-285750">
              <a:buFont typeface="Arial" panose="020B0604020202020204" pitchFamily="34" charset="0"/>
              <a:buChar char="•"/>
            </a:pPr>
            <a:r>
              <a:rPr lang="en-US" dirty="0"/>
              <a:t>Check three-phase switch is indeed open and the position monitoring signal indication is correct</a:t>
            </a:r>
          </a:p>
          <a:p>
            <a:pPr marL="285750" indent="-285750">
              <a:buFont typeface="Arial" panose="020B0604020202020204" pitchFamily="34" charset="0"/>
              <a:buChar char="•"/>
            </a:pPr>
            <a:r>
              <a:rPr lang="en-US" dirty="0"/>
              <a:t>Open Isolator control power switch and motor power switch</a:t>
            </a:r>
            <a:endParaRPr lang="en-US" b="1" dirty="0"/>
          </a:p>
          <a:p>
            <a:r>
              <a:rPr lang="en-US" b="1" dirty="0"/>
              <a:t> </a:t>
            </a:r>
          </a:p>
        </p:txBody>
      </p:sp>
      <p:sp>
        <p:nvSpPr>
          <p:cNvPr id="7" name="Right Arrow 6"/>
          <p:cNvSpPr/>
          <p:nvPr/>
        </p:nvSpPr>
        <p:spPr>
          <a:xfrm>
            <a:off x="5405074" y="3969511"/>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1251678" y="3018266"/>
            <a:ext cx="3567636" cy="335527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7858125" y="3095704"/>
            <a:ext cx="3571875" cy="3200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F1B1 Maintenance: Step 3</a:t>
            </a:r>
          </a:p>
        </p:txBody>
      </p:sp>
      <p:sp>
        <p:nvSpPr>
          <p:cNvPr id="6" name="TextBox 5"/>
          <p:cNvSpPr txBox="1"/>
          <p:nvPr/>
        </p:nvSpPr>
        <p:spPr>
          <a:xfrm>
            <a:off x="1251678" y="1195975"/>
            <a:ext cx="9617441" cy="2031325"/>
          </a:xfrm>
          <a:prstGeom prst="rect">
            <a:avLst/>
          </a:prstGeom>
          <a:noFill/>
        </p:spPr>
        <p:txBody>
          <a:bodyPr wrap="none" rtlCol="0">
            <a:spAutoFit/>
          </a:bodyPr>
          <a:lstStyle/>
          <a:p>
            <a:r>
              <a:rPr lang="en-US" b="1" dirty="0"/>
              <a:t>3. Close Earthing Switches F1B1E11 and F1B1E12 </a:t>
            </a:r>
          </a:p>
          <a:p>
            <a:pPr marL="285750" indent="-285750">
              <a:lnSpc>
                <a:spcPct val="100000"/>
              </a:lnSpc>
              <a:buFont typeface="Arial" panose="020B0604020202020204" pitchFamily="34" charset="0"/>
              <a:buChar char="•"/>
            </a:pPr>
            <a:r>
              <a:rPr lang="en-US" dirty="0"/>
              <a:t>Change the RPC control </a:t>
            </a:r>
            <a:r>
              <a:rPr lang="en-US" dirty="0" smtClean="0"/>
              <a:t>mode to Manual mode</a:t>
            </a:r>
            <a:endParaRPr lang="en-US" dirty="0"/>
          </a:p>
          <a:p>
            <a:pPr marL="285750" indent="-285750">
              <a:lnSpc>
                <a:spcPct val="100000"/>
              </a:lnSpc>
              <a:buFont typeface="Arial" panose="020B0604020202020204" pitchFamily="34" charset="0"/>
              <a:buChar char="•"/>
            </a:pPr>
            <a:r>
              <a:rPr lang="en-US" dirty="0" smtClean="0"/>
              <a:t>Close </a:t>
            </a:r>
            <a:r>
              <a:rPr lang="en-US" dirty="0"/>
              <a:t>Earthing switch control power switch and motor power switch </a:t>
            </a:r>
          </a:p>
          <a:p>
            <a:pPr marL="285750" indent="-285750">
              <a:lnSpc>
                <a:spcPct val="100000"/>
              </a:lnSpc>
              <a:buFont typeface="Arial" panose="020B0604020202020204" pitchFamily="34" charset="0"/>
              <a:buChar char="•"/>
            </a:pPr>
            <a:r>
              <a:rPr lang="en-US" dirty="0"/>
              <a:t>Close Earthing switch using Operator Workstation Interface </a:t>
            </a:r>
          </a:p>
          <a:p>
            <a:pPr marL="285750" indent="-285750">
              <a:lnSpc>
                <a:spcPct val="100000"/>
              </a:lnSpc>
              <a:buFont typeface="Arial" panose="020B0604020202020204" pitchFamily="34" charset="0"/>
              <a:buChar char="•"/>
            </a:pPr>
            <a:r>
              <a:rPr lang="en-US" dirty="0"/>
              <a:t>Check three-phase switch is indeed closed and the position monitoring signal indication is correct</a:t>
            </a:r>
          </a:p>
          <a:p>
            <a:pPr marL="285750" indent="-285750">
              <a:lnSpc>
                <a:spcPct val="100000"/>
              </a:lnSpc>
              <a:buFont typeface="Arial" panose="020B0604020202020204" pitchFamily="34" charset="0"/>
              <a:buChar char="•"/>
            </a:pPr>
            <a:r>
              <a:rPr lang="en-US" dirty="0"/>
              <a:t>Open Earthing switch control power switch and motor power </a:t>
            </a:r>
            <a:r>
              <a:rPr lang="en-US" dirty="0" smtClean="0"/>
              <a:t>switch</a:t>
            </a:r>
            <a:endParaRPr lang="en-US" b="1" dirty="0" smtClean="0"/>
          </a:p>
          <a:p>
            <a:pPr marL="285750" indent="-285750">
              <a:buFont typeface="Arial" panose="020B0604020202020204" pitchFamily="34" charset="0"/>
              <a:buChar char="•"/>
            </a:pPr>
            <a:r>
              <a:rPr lang="en-US" dirty="0" smtClean="0"/>
              <a:t>Change the RPC control mode back to Auto from Manual after the operation is complete.</a:t>
            </a:r>
            <a:endParaRPr lang="en-US" dirty="0"/>
          </a:p>
        </p:txBody>
      </p:sp>
      <p:sp>
        <p:nvSpPr>
          <p:cNvPr id="7" name="Right Arrow 6"/>
          <p:cNvSpPr/>
          <p:nvPr/>
        </p:nvSpPr>
        <p:spPr>
          <a:xfrm>
            <a:off x="5405074" y="4248733"/>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1251678" y="3374927"/>
            <a:ext cx="3571875" cy="32004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7858124" y="3374928"/>
            <a:ext cx="3402059" cy="320247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2038" y="2758115"/>
            <a:ext cx="10178322" cy="1492132"/>
          </a:xfrm>
        </p:spPr>
        <p:txBody>
          <a:bodyPr/>
          <a:lstStyle/>
          <a:p>
            <a:pPr algn="ctr"/>
            <a:r>
              <a:rPr lang="en-US" dirty="0"/>
              <a:t>B1Q1 Maintenance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Initial State: AC Yard</a:t>
            </a:r>
          </a:p>
        </p:txBody>
      </p:sp>
      <p:graphicFrame>
        <p:nvGraphicFramePr>
          <p:cNvPr id="6" name="Table 5"/>
          <p:cNvGraphicFramePr>
            <a:graphicFrameLocks noGrp="1"/>
          </p:cNvGraphicFramePr>
          <p:nvPr/>
        </p:nvGraphicFramePr>
        <p:xfrm>
          <a:off x="1051134" y="2726417"/>
          <a:ext cx="3007038" cy="2901727"/>
        </p:xfrm>
        <a:graphic>
          <a:graphicData uri="http://schemas.openxmlformats.org/drawingml/2006/table">
            <a:tbl>
              <a:tblPr firstRow="1" bandRow="1">
                <a:tableStyleId>{5940675A-B579-460E-94D1-54222C63F5DA}</a:tableStyleId>
              </a:tblPr>
              <a:tblGrid>
                <a:gridCol w="1564267"/>
                <a:gridCol w="1442771"/>
              </a:tblGrid>
              <a:tr h="556306">
                <a:tc>
                  <a:txBody>
                    <a:bodyPr/>
                    <a:lstStyle/>
                    <a:p>
                      <a:r>
                        <a:rPr lang="en-US" dirty="0"/>
                        <a:t>Pole 1 Transformer</a:t>
                      </a:r>
                    </a:p>
                  </a:txBody>
                  <a:tcPr/>
                </a:tc>
                <a:tc>
                  <a:txBody>
                    <a:bodyPr/>
                    <a:lstStyle/>
                    <a:p>
                      <a:r>
                        <a:rPr lang="en-US" dirty="0"/>
                        <a:t>Connected</a:t>
                      </a:r>
                    </a:p>
                  </a:txBody>
                  <a:tcPr/>
                </a:tc>
              </a:tr>
              <a:tr h="707167">
                <a:tc>
                  <a:txBody>
                    <a:bodyPr/>
                    <a:lstStyle/>
                    <a:p>
                      <a:r>
                        <a:rPr lang="en-US" dirty="0"/>
                        <a:t>B.B. Breakers B1Q1</a:t>
                      </a:r>
                    </a:p>
                  </a:txBody>
                  <a:tcPr/>
                </a:tc>
                <a:tc>
                  <a:txBody>
                    <a:bodyPr/>
                    <a:lstStyle/>
                    <a:p>
                      <a:r>
                        <a:rPr lang="en-US" dirty="0">
                          <a:solidFill>
                            <a:srgbClr val="FF0000"/>
                          </a:solidFill>
                        </a:rPr>
                        <a:t>CLOSED</a:t>
                      </a:r>
                    </a:p>
                  </a:txBody>
                  <a:tcPr/>
                </a:tc>
              </a:tr>
              <a:tr h="556306">
                <a:tc>
                  <a:txBody>
                    <a:bodyPr/>
                    <a:lstStyle/>
                    <a:p>
                      <a:r>
                        <a:rPr lang="en-US" dirty="0"/>
                        <a:t>Isolators</a:t>
                      </a:r>
                      <a:r>
                        <a:rPr lang="en-US" baseline="0" dirty="0"/>
                        <a:t> B1Q11, B1Q12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FF0000"/>
                          </a:solidFill>
                        </a:rPr>
                        <a:t>CLOSED</a:t>
                      </a:r>
                    </a:p>
                    <a:p>
                      <a:endParaRPr lang="en-US" dirty="0"/>
                    </a:p>
                  </a:txBody>
                  <a:tcPr/>
                </a:tc>
              </a:tr>
              <a:tr h="556306">
                <a:tc>
                  <a:txBody>
                    <a:bodyPr/>
                    <a:lstStyle/>
                    <a:p>
                      <a:r>
                        <a:rPr lang="en-US" dirty="0"/>
                        <a:t>Earth Switches B1E11, B1E12</a:t>
                      </a:r>
                    </a:p>
                  </a:txBody>
                  <a:tcPr/>
                </a:tc>
                <a:tc>
                  <a:txBody>
                    <a:bodyPr/>
                    <a:lstStyle/>
                    <a:p>
                      <a:r>
                        <a:rPr lang="en-US" dirty="0">
                          <a:solidFill>
                            <a:srgbClr val="00B050"/>
                          </a:solidFill>
                        </a:rPr>
                        <a:t>OPEN</a:t>
                      </a:r>
                    </a:p>
                  </a:txBody>
                  <a:tcPr/>
                </a:tc>
              </a:tr>
            </a:tbl>
          </a:graphicData>
        </a:graphic>
      </p:graphicFrame>
      <p:pic>
        <p:nvPicPr>
          <p:cNvPr id="9" name="Content Placeholder 8"/>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tretch>
            <a:fillRect/>
          </a:stretch>
        </p:blipFill>
        <p:spPr>
          <a:xfrm>
            <a:off x="4383993" y="1796030"/>
            <a:ext cx="7423103" cy="4762503"/>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Interlocking Conditions</a:t>
            </a:r>
          </a:p>
        </p:txBody>
      </p:sp>
      <p:graphicFrame>
        <p:nvGraphicFramePr>
          <p:cNvPr id="3" name="Table 2"/>
          <p:cNvGraphicFramePr>
            <a:graphicFrameLocks noGrp="1"/>
          </p:cNvGraphicFramePr>
          <p:nvPr>
            <p:extLst>
              <p:ext uri="{D42A27DB-BD31-4B8C-83A1-F6EECF244321}">
                <p14:modId xmlns:p14="http://schemas.microsoft.com/office/powerpoint/2010/main" val="859745192"/>
              </p:ext>
            </p:extLst>
          </p:nvPr>
        </p:nvGraphicFramePr>
        <p:xfrm>
          <a:off x="1436915" y="2472764"/>
          <a:ext cx="6731724" cy="2739786"/>
        </p:xfrm>
        <a:graphic>
          <a:graphicData uri="http://schemas.openxmlformats.org/drawingml/2006/table">
            <a:tbl>
              <a:tblPr firstRow="1" firstCol="1" bandRow="1">
                <a:tableStyleId>{5940675A-B579-460E-94D1-54222C63F5DA}</a:tableStyleId>
              </a:tblPr>
              <a:tblGrid>
                <a:gridCol w="2351313"/>
                <a:gridCol w="923109"/>
                <a:gridCol w="3457302"/>
              </a:tblGrid>
              <a:tr h="562428">
                <a:tc gridSpan="2">
                  <a:txBody>
                    <a:bodyPr/>
                    <a:lstStyle/>
                    <a:p>
                      <a:pPr marL="0" marR="0" algn="l">
                        <a:lnSpc>
                          <a:spcPct val="125000"/>
                        </a:lnSpc>
                        <a:spcBef>
                          <a:spcPts val="300"/>
                        </a:spcBef>
                        <a:spcAft>
                          <a:spcPts val="0"/>
                        </a:spcAft>
                      </a:pPr>
                      <a:r>
                        <a:rPr lang="en-US" sz="1600" b="1" dirty="0">
                          <a:effectLst/>
                          <a:latin typeface="+mn-lt"/>
                          <a:ea typeface="宋体" panose="02010600030101010101" pitchFamily="2" charset="-122"/>
                        </a:rPr>
                        <a:t>Operation</a:t>
                      </a:r>
                    </a:p>
                  </a:txBody>
                  <a:tcPr marL="68580" marR="68580" marT="0" marB="0"/>
                </a:tc>
                <a:tc h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b="1" dirty="0">
                          <a:effectLst/>
                          <a:latin typeface="+mn-lt"/>
                          <a:ea typeface="宋体" panose="02010600030101010101" pitchFamily="2" charset="-122"/>
                        </a:rPr>
                        <a:t>Conditions</a:t>
                      </a:r>
                    </a:p>
                  </a:txBody>
                  <a:tcPr marL="68580" marR="68580" marT="0" marB="0"/>
                </a:tc>
              </a:tr>
              <a:tr h="387621">
                <a:tc rowSpan="2">
                  <a:txBody>
                    <a:bodyPr/>
                    <a:lstStyle/>
                    <a:p>
                      <a:pPr marL="0" marR="0" algn="l">
                        <a:lnSpc>
                          <a:spcPct val="125000"/>
                        </a:lnSpc>
                        <a:spcBef>
                          <a:spcPts val="300"/>
                        </a:spcBef>
                        <a:spcAft>
                          <a:spcPts val="0"/>
                        </a:spcAft>
                      </a:pPr>
                      <a:r>
                        <a:rPr lang="en-US" sz="1600" spc="-5" dirty="0">
                          <a:effectLst/>
                          <a:latin typeface="+mn-lt"/>
                        </a:rPr>
                        <a:t>Isolator B1Q11, B1Q12 </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B1Q1 </a:t>
                      </a:r>
                      <a:r>
                        <a:rPr lang="en-US" sz="1600" spc="-5" dirty="0" smtClean="0">
                          <a:solidFill>
                            <a:srgbClr val="00B050"/>
                          </a:solidFill>
                          <a:effectLst/>
                          <a:latin typeface="+mn-lt"/>
                        </a:rPr>
                        <a:t>OPEN</a:t>
                      </a:r>
                      <a:r>
                        <a:rPr lang="en-US" sz="1600" spc="-5" dirty="0" smtClean="0">
                          <a:solidFill>
                            <a:schemeClr val="tx1"/>
                          </a:solidFill>
                          <a:effectLst/>
                          <a:latin typeface="+mn-lt"/>
                        </a:rPr>
                        <a:t>, B1E11 &amp; B1E12 </a:t>
                      </a:r>
                      <a:r>
                        <a:rPr lang="en-US" sz="1600" spc="-5" dirty="0" smtClean="0">
                          <a:solidFill>
                            <a:srgbClr val="00B050"/>
                          </a:solidFill>
                          <a:effectLst/>
                          <a:latin typeface="+mn-lt"/>
                        </a:rPr>
                        <a:t>OPEN</a:t>
                      </a:r>
                      <a:endParaRPr lang="en-US" sz="1600" dirty="0">
                        <a:solidFill>
                          <a:srgbClr val="00B050"/>
                        </a:solidFill>
                        <a:effectLst/>
                        <a:latin typeface="+mn-lt"/>
                        <a:ea typeface="宋体" panose="02010600030101010101" pitchFamily="2" charset="-122"/>
                      </a:endParaRPr>
                    </a:p>
                  </a:txBody>
                  <a:tcPr marL="68580" marR="68580" marT="0" marB="0"/>
                </a:tc>
              </a:tr>
              <a:tr h="387621">
                <a:tc v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dirty="0">
                          <a:solidFill>
                            <a:srgbClr val="00B050"/>
                          </a:solidFill>
                          <a:effectLst/>
                          <a:latin typeface="+mn-lt"/>
                          <a:ea typeface="宋体" panose="02010600030101010101" pitchFamily="2" charset="-122"/>
                        </a:rPr>
                        <a:t>OPEN</a:t>
                      </a:r>
                    </a:p>
                  </a:txBody>
                  <a:tcPr marL="68580" marR="68580" marT="0" marB="0"/>
                </a:tc>
                <a:tc>
                  <a:txBody>
                    <a:bodyPr/>
                    <a:lstStyle/>
                    <a:p>
                      <a:pPr marL="0" marR="0" algn="l">
                        <a:lnSpc>
                          <a:spcPct val="125000"/>
                        </a:lnSpc>
                        <a:spcBef>
                          <a:spcPts val="300"/>
                        </a:spcBef>
                        <a:spcAft>
                          <a:spcPts val="0"/>
                        </a:spcAft>
                      </a:pPr>
                      <a:r>
                        <a:rPr lang="en-US" sz="1600" dirty="0">
                          <a:solidFill>
                            <a:schemeClr val="tx1"/>
                          </a:solidFill>
                          <a:effectLst/>
                          <a:latin typeface="+mn-lt"/>
                          <a:ea typeface="宋体" panose="02010600030101010101" pitchFamily="2" charset="-122"/>
                        </a:rPr>
                        <a:t>B1Q1</a:t>
                      </a:r>
                      <a:r>
                        <a:rPr lang="en-US" sz="1600" baseline="0" dirty="0">
                          <a:solidFill>
                            <a:srgbClr val="00B050"/>
                          </a:solidFill>
                          <a:effectLst/>
                          <a:latin typeface="+mn-lt"/>
                          <a:ea typeface="宋体" panose="02010600030101010101" pitchFamily="2" charset="-122"/>
                        </a:rPr>
                        <a:t> OPEN</a:t>
                      </a:r>
                      <a:endParaRPr lang="en-US" sz="1600" dirty="0">
                        <a:solidFill>
                          <a:srgbClr val="00B050"/>
                        </a:solidFill>
                        <a:effectLst/>
                        <a:latin typeface="+mn-lt"/>
                        <a:ea typeface="宋体" panose="02010600030101010101" pitchFamily="2" charset="-122"/>
                      </a:endParaRPr>
                    </a:p>
                  </a:txBody>
                  <a:tcPr marL="68580" marR="68580" marT="0" marB="0"/>
                </a:tc>
              </a:tr>
              <a:tr h="350529">
                <a:tc rowSpan="2">
                  <a:txBody>
                    <a:bodyPr/>
                    <a:lstStyle/>
                    <a:p>
                      <a:pPr marL="0" marR="0" algn="l">
                        <a:lnSpc>
                          <a:spcPct val="125000"/>
                        </a:lnSpc>
                        <a:spcBef>
                          <a:spcPts val="300"/>
                        </a:spcBef>
                        <a:spcAft>
                          <a:spcPts val="0"/>
                        </a:spcAft>
                      </a:pPr>
                      <a:r>
                        <a:rPr lang="en-US" sz="1600" spc="-5" dirty="0">
                          <a:effectLst/>
                          <a:latin typeface="+mn-lt"/>
                        </a:rPr>
                        <a:t>Circuit Breaker B1Q1 </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B1Q11 </a:t>
                      </a:r>
                      <a:r>
                        <a:rPr lang="en-US" sz="1600" spc="-5" dirty="0">
                          <a:solidFill>
                            <a:srgbClr val="FF0000"/>
                          </a:solidFill>
                          <a:effectLst/>
                          <a:latin typeface="+mn-lt"/>
                        </a:rPr>
                        <a:t>CLOSED</a:t>
                      </a:r>
                      <a:r>
                        <a:rPr lang="en-US" sz="1600" spc="-5" dirty="0">
                          <a:solidFill>
                            <a:schemeClr val="tx1"/>
                          </a:solidFill>
                          <a:effectLst/>
                          <a:latin typeface="+mn-lt"/>
                        </a:rPr>
                        <a:t>, B1Q12</a:t>
                      </a:r>
                      <a:r>
                        <a:rPr lang="en-US" sz="1600" spc="-5" dirty="0">
                          <a:solidFill>
                            <a:srgbClr val="FF0000"/>
                          </a:solidFill>
                          <a:effectLst/>
                          <a:latin typeface="+mn-lt"/>
                        </a:rPr>
                        <a:t> </a:t>
                      </a:r>
                      <a:r>
                        <a:rPr lang="en-US" sz="1600" spc="-5" dirty="0" smtClean="0">
                          <a:solidFill>
                            <a:srgbClr val="FF0000"/>
                          </a:solidFill>
                          <a:effectLst/>
                          <a:latin typeface="+mn-lt"/>
                        </a:rPr>
                        <a:t>CLOSED</a:t>
                      </a:r>
                      <a:endParaRPr lang="en-US" sz="1600" spc="-5" dirty="0">
                        <a:solidFill>
                          <a:schemeClr val="tx1"/>
                        </a:solidFill>
                        <a:effectLst/>
                        <a:latin typeface="+mn-lt"/>
                        <a:sym typeface="Symbol" panose="05050102010706020507" pitchFamily="18" charset="2"/>
                      </a:endParaRPr>
                    </a:p>
                  </a:txBody>
                  <a:tcPr marL="68580" marR="68580" marT="0" marB="0"/>
                </a:tc>
              </a:tr>
              <a:tr h="350529">
                <a:tc v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dirty="0">
                          <a:solidFill>
                            <a:srgbClr val="00B050"/>
                          </a:solidFill>
                          <a:effectLst/>
                          <a:latin typeface="+mn-lt"/>
                          <a:ea typeface="宋体" panose="02010600030101010101" pitchFamily="2" charset="-122"/>
                        </a:rPr>
                        <a:t>OPEN</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1</a:t>
                      </a:r>
                      <a:endParaRPr lang="en-US" sz="1600" dirty="0">
                        <a:effectLst/>
                        <a:latin typeface="+mn-lt"/>
                        <a:ea typeface="宋体" panose="02010600030101010101" pitchFamily="2" charset="-122"/>
                      </a:endParaRPr>
                    </a:p>
                  </a:txBody>
                  <a:tcPr marL="68580" marR="68580" marT="0" marB="0"/>
                </a:tc>
              </a:tr>
              <a:tr h="350529">
                <a:tc>
                  <a:txBody>
                    <a:bodyPr/>
                    <a:lstStyle/>
                    <a:p>
                      <a:pPr marL="0" marR="0" algn="l">
                        <a:lnSpc>
                          <a:spcPct val="125000"/>
                        </a:lnSpc>
                        <a:spcBef>
                          <a:spcPts val="300"/>
                        </a:spcBef>
                        <a:spcAft>
                          <a:spcPts val="0"/>
                        </a:spcAft>
                      </a:pPr>
                      <a:r>
                        <a:rPr lang="en-US" sz="1600" spc="-5" dirty="0">
                          <a:effectLst/>
                          <a:latin typeface="+mn-lt"/>
                        </a:rPr>
                        <a:t>Earthing Switch B1E11</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B1Q11 </a:t>
                      </a:r>
                      <a:r>
                        <a:rPr lang="en-US" sz="1600" spc="-5" dirty="0">
                          <a:solidFill>
                            <a:srgbClr val="00B050"/>
                          </a:solidFill>
                          <a:effectLst/>
                          <a:latin typeface="+mn-lt"/>
                        </a:rPr>
                        <a:t>OPEN</a:t>
                      </a:r>
                      <a:r>
                        <a:rPr lang="en-US" sz="1600" spc="-5" dirty="0">
                          <a:solidFill>
                            <a:schemeClr val="tx1"/>
                          </a:solidFill>
                          <a:effectLst/>
                          <a:latin typeface="+mn-lt"/>
                        </a:rPr>
                        <a:t>, B1Q12</a:t>
                      </a:r>
                      <a:r>
                        <a:rPr lang="en-US" sz="1600" spc="-5" dirty="0">
                          <a:solidFill>
                            <a:srgbClr val="00B050"/>
                          </a:solidFill>
                          <a:effectLst/>
                          <a:latin typeface="+mn-lt"/>
                        </a:rPr>
                        <a:t> OPEN</a:t>
                      </a:r>
                      <a:endParaRPr lang="en-US" sz="1600" dirty="0">
                        <a:solidFill>
                          <a:srgbClr val="00B050"/>
                        </a:solidFill>
                        <a:effectLst/>
                        <a:latin typeface="+mn-lt"/>
                        <a:ea typeface="宋体" panose="02010600030101010101" pitchFamily="2" charset="-122"/>
                      </a:endParaRPr>
                    </a:p>
                  </a:txBody>
                  <a:tcPr marL="68580" marR="68580" marT="0" marB="0"/>
                </a:tc>
              </a:tr>
              <a:tr h="350529">
                <a:tc>
                  <a:txBody>
                    <a:bodyPr/>
                    <a:lstStyle/>
                    <a:p>
                      <a:pPr marL="0" marR="0" algn="l">
                        <a:lnSpc>
                          <a:spcPct val="125000"/>
                        </a:lnSpc>
                        <a:spcBef>
                          <a:spcPts val="300"/>
                        </a:spcBef>
                        <a:spcAft>
                          <a:spcPts val="0"/>
                        </a:spcAft>
                      </a:pPr>
                      <a:r>
                        <a:rPr lang="en-US" sz="1600" spc="-5" dirty="0">
                          <a:effectLst/>
                          <a:latin typeface="+mn-lt"/>
                        </a:rPr>
                        <a:t>Earthing Switch B1E12</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B1Q11 </a:t>
                      </a:r>
                      <a:r>
                        <a:rPr lang="en-US" sz="1600" spc="-5" dirty="0">
                          <a:solidFill>
                            <a:srgbClr val="00B050"/>
                          </a:solidFill>
                          <a:effectLst/>
                          <a:latin typeface="+mn-lt"/>
                        </a:rPr>
                        <a:t>OPEN</a:t>
                      </a:r>
                      <a:r>
                        <a:rPr lang="en-US" sz="1600" spc="-5" dirty="0">
                          <a:solidFill>
                            <a:schemeClr val="tx1"/>
                          </a:solidFill>
                          <a:effectLst/>
                          <a:latin typeface="+mn-lt"/>
                        </a:rPr>
                        <a:t>, B1Q12</a:t>
                      </a:r>
                      <a:r>
                        <a:rPr lang="en-US" sz="1600" spc="-5" dirty="0">
                          <a:solidFill>
                            <a:srgbClr val="00B050"/>
                          </a:solidFill>
                          <a:effectLst/>
                          <a:latin typeface="+mn-lt"/>
                        </a:rPr>
                        <a:t> OPEN</a:t>
                      </a:r>
                      <a:endParaRPr lang="en-US" sz="1600" dirty="0">
                        <a:effectLst/>
                        <a:latin typeface="+mn-lt"/>
                        <a:ea typeface="宋体" panose="02010600030101010101" pitchFamily="2" charset="-122"/>
                      </a:endParaRPr>
                    </a:p>
                  </a:txBody>
                  <a:tcPr marL="68580" marR="68580" marT="0" marB="0"/>
                </a:tc>
              </a:tr>
            </a:tbl>
          </a:graphicData>
        </a:graphic>
      </p:graphicFrame>
      <p:pic>
        <p:nvPicPr>
          <p:cNvPr id="7" name="Picture 6"/>
          <p:cNvPicPr>
            <a:picLocks noChangeAspect="1"/>
          </p:cNvPicPr>
          <p:nvPr/>
        </p:nvPicPr>
        <p:blipFill>
          <a:blip r:embed="rId2"/>
          <a:stretch>
            <a:fillRect/>
          </a:stretch>
        </p:blipFill>
        <p:spPr>
          <a:xfrm>
            <a:off x="8460340" y="1402079"/>
            <a:ext cx="3130189" cy="488115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B1Q1 Maintenance: Step 1</a:t>
            </a:r>
          </a:p>
        </p:txBody>
      </p:sp>
      <p:sp>
        <p:nvSpPr>
          <p:cNvPr id="5" name="TextBox 4"/>
          <p:cNvSpPr txBox="1"/>
          <p:nvPr/>
        </p:nvSpPr>
        <p:spPr>
          <a:xfrm>
            <a:off x="1251678" y="1204254"/>
            <a:ext cx="10178322" cy="1200329"/>
          </a:xfrm>
          <a:prstGeom prst="rect">
            <a:avLst/>
          </a:prstGeom>
          <a:noFill/>
        </p:spPr>
        <p:txBody>
          <a:bodyPr wrap="square" rtlCol="0">
            <a:spAutoFit/>
          </a:bodyPr>
          <a:lstStyle/>
          <a:p>
            <a:pPr marL="342900" indent="-342900">
              <a:buAutoNum type="arabicPeriod"/>
            </a:pPr>
            <a:r>
              <a:rPr lang="en-US" b="1" dirty="0"/>
              <a:t>Open B1Q1 circuit breaker</a:t>
            </a:r>
          </a:p>
          <a:p>
            <a:pPr marL="285750" indent="-285750">
              <a:buFont typeface="Arial" panose="020B0604020202020204" pitchFamily="34" charset="0"/>
              <a:buChar char="•"/>
            </a:pPr>
            <a:r>
              <a:rPr lang="en-US" dirty="0"/>
              <a:t>Open B1Q1 Circuit Breaker using Operator Workstation Interface</a:t>
            </a:r>
          </a:p>
          <a:p>
            <a:pPr marL="285750" indent="-285750">
              <a:buFont typeface="Arial" panose="020B0604020202020204" pitchFamily="34" charset="0"/>
              <a:buChar char="•"/>
            </a:pPr>
            <a:r>
              <a:rPr lang="en-US" dirty="0"/>
              <a:t>Check B1Q1 Circuit Breaker mechanical position indicator is correct</a:t>
            </a:r>
          </a:p>
          <a:p>
            <a:pPr marL="285750" indent="-285750">
              <a:buFont typeface="Arial" panose="020B0604020202020204" pitchFamily="34" charset="0"/>
              <a:buChar char="•"/>
            </a:pPr>
            <a:r>
              <a:rPr lang="en-US" dirty="0"/>
              <a:t>Check B1Q1 control signal indication is correct </a:t>
            </a:r>
            <a:endParaRPr lang="en-US" b="1" dirty="0"/>
          </a:p>
        </p:txBody>
      </p:sp>
      <p:sp>
        <p:nvSpPr>
          <p:cNvPr id="7" name="Right Arrow 6"/>
          <p:cNvSpPr/>
          <p:nvPr/>
        </p:nvSpPr>
        <p:spPr>
          <a:xfrm>
            <a:off x="5409291" y="4074019"/>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1847784" y="2531167"/>
            <a:ext cx="2593587" cy="4044389"/>
          </a:xfrm>
          <a:prstGeom prst="rect">
            <a:avLst/>
          </a:prstGeom>
        </p:spPr>
      </p:pic>
      <p:pic>
        <p:nvPicPr>
          <p:cNvPr id="11" name="Picture 10"/>
          <p:cNvPicPr>
            <a:picLocks noChangeAspect="1"/>
          </p:cNvPicPr>
          <p:nvPr/>
        </p:nvPicPr>
        <p:blipFill>
          <a:blip r:embed="rId3"/>
          <a:stretch>
            <a:fillRect/>
          </a:stretch>
        </p:blipFill>
        <p:spPr>
          <a:xfrm>
            <a:off x="8039733" y="2531167"/>
            <a:ext cx="2581525" cy="4044389"/>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B1Q1 Maintenance: Step 2 </a:t>
            </a:r>
          </a:p>
        </p:txBody>
      </p:sp>
      <p:sp>
        <p:nvSpPr>
          <p:cNvPr id="5" name="TextBox 4"/>
          <p:cNvSpPr txBox="1"/>
          <p:nvPr/>
        </p:nvSpPr>
        <p:spPr>
          <a:xfrm>
            <a:off x="1254526" y="1317177"/>
            <a:ext cx="10175474" cy="1754326"/>
          </a:xfrm>
          <a:prstGeom prst="rect">
            <a:avLst/>
          </a:prstGeom>
          <a:noFill/>
        </p:spPr>
        <p:txBody>
          <a:bodyPr wrap="square" rtlCol="0">
            <a:spAutoFit/>
          </a:bodyPr>
          <a:lstStyle/>
          <a:p>
            <a:r>
              <a:rPr lang="en-US" b="1" dirty="0"/>
              <a:t>2. Open Isolators B1Q11 and B1Q12</a:t>
            </a:r>
          </a:p>
          <a:p>
            <a:pPr marL="285750" indent="-285750">
              <a:buFont typeface="Arial" panose="020B0604020202020204" pitchFamily="34" charset="0"/>
              <a:buChar char="•"/>
            </a:pPr>
            <a:r>
              <a:rPr lang="en-US" dirty="0"/>
              <a:t>Close Isolator control power switches and motor power switches </a:t>
            </a:r>
          </a:p>
          <a:p>
            <a:pPr marL="285750" indent="-285750">
              <a:buFont typeface="Arial" panose="020B0604020202020204" pitchFamily="34" charset="0"/>
              <a:buChar char="•"/>
            </a:pPr>
            <a:r>
              <a:rPr lang="en-US" dirty="0"/>
              <a:t>Open Isolators using Operator Workstation Interface </a:t>
            </a:r>
          </a:p>
          <a:p>
            <a:pPr marL="285750" indent="-285750">
              <a:buFont typeface="Arial" panose="020B0604020202020204" pitchFamily="34" charset="0"/>
              <a:buChar char="•"/>
            </a:pPr>
            <a:r>
              <a:rPr lang="en-US" dirty="0"/>
              <a:t>Check three-phase switches are indeed open and the position monitoring signal indications are correct</a:t>
            </a:r>
          </a:p>
          <a:p>
            <a:pPr marL="285750" indent="-285750">
              <a:buFont typeface="Arial" panose="020B0604020202020204" pitchFamily="34" charset="0"/>
              <a:buChar char="•"/>
            </a:pPr>
            <a:r>
              <a:rPr lang="en-US" dirty="0"/>
              <a:t>Open Isolator control power switches and motor power switches</a:t>
            </a:r>
            <a:endParaRPr lang="en-US" b="1" dirty="0"/>
          </a:p>
          <a:p>
            <a:endParaRPr lang="en-US" b="1" dirty="0"/>
          </a:p>
        </p:txBody>
      </p:sp>
      <p:sp>
        <p:nvSpPr>
          <p:cNvPr id="8" name="Right Arrow 7"/>
          <p:cNvSpPr/>
          <p:nvPr/>
        </p:nvSpPr>
        <p:spPr>
          <a:xfrm>
            <a:off x="5259699" y="4133165"/>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1874066" y="2809309"/>
            <a:ext cx="2394580" cy="3751508"/>
          </a:xfrm>
          <a:prstGeom prst="rect">
            <a:avLst/>
          </a:prstGeom>
        </p:spPr>
      </p:pic>
      <p:pic>
        <p:nvPicPr>
          <p:cNvPr id="3" name="Picture 2"/>
          <p:cNvPicPr>
            <a:picLocks noChangeAspect="1"/>
          </p:cNvPicPr>
          <p:nvPr/>
        </p:nvPicPr>
        <p:blipFill>
          <a:blip r:embed="rId3"/>
          <a:stretch>
            <a:fillRect/>
          </a:stretch>
        </p:blipFill>
        <p:spPr>
          <a:xfrm>
            <a:off x="8122281" y="2809309"/>
            <a:ext cx="2383311" cy="375150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B1Q1 Maintenance: Step 3</a:t>
            </a:r>
          </a:p>
        </p:txBody>
      </p:sp>
      <p:sp>
        <p:nvSpPr>
          <p:cNvPr id="5" name="TextBox 4"/>
          <p:cNvSpPr txBox="1"/>
          <p:nvPr/>
        </p:nvSpPr>
        <p:spPr>
          <a:xfrm>
            <a:off x="1251678" y="1203950"/>
            <a:ext cx="10344577" cy="1754326"/>
          </a:xfrm>
          <a:prstGeom prst="rect">
            <a:avLst/>
          </a:prstGeom>
          <a:noFill/>
        </p:spPr>
        <p:txBody>
          <a:bodyPr wrap="square" rtlCol="0">
            <a:spAutoFit/>
          </a:bodyPr>
          <a:lstStyle/>
          <a:p>
            <a:r>
              <a:rPr lang="en-US" b="1" dirty="0"/>
              <a:t>3. Close Earthing Switches B1E11 and B1E12</a:t>
            </a:r>
          </a:p>
          <a:p>
            <a:pPr marL="285750" indent="-285750">
              <a:lnSpc>
                <a:spcPct val="100000"/>
              </a:lnSpc>
              <a:buFont typeface="Arial" panose="020B0604020202020204" pitchFamily="34" charset="0"/>
              <a:buChar char="•"/>
            </a:pPr>
            <a:r>
              <a:rPr lang="en-US" dirty="0"/>
              <a:t>Close Earthing switch control power switch and motor power switch </a:t>
            </a:r>
          </a:p>
          <a:p>
            <a:pPr marL="285750" indent="-285750">
              <a:lnSpc>
                <a:spcPct val="100000"/>
              </a:lnSpc>
              <a:buFont typeface="Arial" panose="020B0604020202020204" pitchFamily="34" charset="0"/>
              <a:buChar char="•"/>
            </a:pPr>
            <a:r>
              <a:rPr lang="en-US" dirty="0"/>
              <a:t>Close Earthing switch using Operator Workstation Interface </a:t>
            </a:r>
          </a:p>
          <a:p>
            <a:pPr marL="285750" indent="-285750">
              <a:lnSpc>
                <a:spcPct val="100000"/>
              </a:lnSpc>
              <a:buFont typeface="Arial" panose="020B0604020202020204" pitchFamily="34" charset="0"/>
              <a:buChar char="•"/>
            </a:pPr>
            <a:r>
              <a:rPr lang="en-US" dirty="0"/>
              <a:t>Check three-phase switch is indeed closed and the position monitoring signal indication is correct</a:t>
            </a:r>
          </a:p>
          <a:p>
            <a:pPr marL="285750" indent="-285750">
              <a:lnSpc>
                <a:spcPct val="100000"/>
              </a:lnSpc>
              <a:buFont typeface="Arial" panose="020B0604020202020204" pitchFamily="34" charset="0"/>
              <a:buChar char="•"/>
            </a:pPr>
            <a:r>
              <a:rPr lang="en-US" dirty="0"/>
              <a:t>Open Earthing switch control power switch and motor power switch</a:t>
            </a:r>
            <a:endParaRPr lang="en-US" b="1" dirty="0"/>
          </a:p>
          <a:p>
            <a:endParaRPr lang="en-US" b="1" dirty="0"/>
          </a:p>
        </p:txBody>
      </p:sp>
      <p:sp>
        <p:nvSpPr>
          <p:cNvPr id="8" name="Right Arrow 7"/>
          <p:cNvSpPr/>
          <p:nvPr/>
        </p:nvSpPr>
        <p:spPr>
          <a:xfrm>
            <a:off x="5237637" y="4042035"/>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2"/>
          <a:stretch>
            <a:fillRect/>
          </a:stretch>
        </p:blipFill>
        <p:spPr>
          <a:xfrm>
            <a:off x="2034989" y="2892673"/>
            <a:ext cx="2383311" cy="3751508"/>
          </a:xfrm>
          <a:prstGeom prst="rect">
            <a:avLst/>
          </a:prstGeom>
        </p:spPr>
      </p:pic>
      <p:pic>
        <p:nvPicPr>
          <p:cNvPr id="3" name="Picture 2"/>
          <p:cNvPicPr>
            <a:picLocks noChangeAspect="1"/>
          </p:cNvPicPr>
          <p:nvPr/>
        </p:nvPicPr>
        <p:blipFill>
          <a:blip r:embed="rId3"/>
          <a:stretch>
            <a:fillRect/>
          </a:stretch>
        </p:blipFill>
        <p:spPr>
          <a:xfrm>
            <a:off x="7928503" y="2892673"/>
            <a:ext cx="2403448" cy="375150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7495" y="2817937"/>
            <a:ext cx="10178322" cy="1492132"/>
          </a:xfrm>
        </p:spPr>
        <p:txBody>
          <a:bodyPr/>
          <a:lstStyle/>
          <a:p>
            <a:pPr algn="ctr"/>
            <a:r>
              <a:rPr lang="en-US" dirty="0"/>
              <a:t>Pole 2 Deblock</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2038" y="2758115"/>
            <a:ext cx="10178322" cy="1492132"/>
          </a:xfrm>
        </p:spPr>
        <p:txBody>
          <a:bodyPr/>
          <a:lstStyle/>
          <a:p>
            <a:pPr algn="ctr"/>
            <a:r>
              <a:rPr lang="en-US" dirty="0"/>
              <a:t>Lahore SOUTH-I Line Maintenance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Initial State: AC Yard</a:t>
            </a:r>
          </a:p>
        </p:txBody>
      </p:sp>
      <p:graphicFrame>
        <p:nvGraphicFramePr>
          <p:cNvPr id="6" name="Table 5"/>
          <p:cNvGraphicFramePr>
            <a:graphicFrameLocks noGrp="1"/>
          </p:cNvGraphicFramePr>
          <p:nvPr/>
        </p:nvGraphicFramePr>
        <p:xfrm>
          <a:off x="1033716" y="2452097"/>
          <a:ext cx="3137689" cy="3450367"/>
        </p:xfrm>
        <a:graphic>
          <a:graphicData uri="http://schemas.openxmlformats.org/drawingml/2006/table">
            <a:tbl>
              <a:tblPr firstRow="1" bandRow="1">
                <a:tableStyleId>{5940675A-B579-460E-94D1-54222C63F5DA}</a:tableStyleId>
              </a:tblPr>
              <a:tblGrid>
                <a:gridCol w="1787861"/>
                <a:gridCol w="1349828"/>
              </a:tblGrid>
              <a:tr h="556306">
                <a:tc>
                  <a:txBody>
                    <a:bodyPr/>
                    <a:lstStyle/>
                    <a:p>
                      <a:r>
                        <a:rPr lang="en-US" dirty="0"/>
                        <a:t>Lahore South 1 Line</a:t>
                      </a:r>
                    </a:p>
                  </a:txBody>
                  <a:tcPr/>
                </a:tc>
                <a:tc>
                  <a:txBody>
                    <a:bodyPr/>
                    <a:lstStyle/>
                    <a:p>
                      <a:r>
                        <a:rPr lang="en-US" dirty="0"/>
                        <a:t>Connected</a:t>
                      </a:r>
                    </a:p>
                  </a:txBody>
                  <a:tcPr/>
                </a:tc>
              </a:tr>
              <a:tr h="707167">
                <a:tc>
                  <a:txBody>
                    <a:bodyPr/>
                    <a:lstStyle/>
                    <a:p>
                      <a:r>
                        <a:rPr lang="en-US" dirty="0"/>
                        <a:t>B.B. Breakers B2Q1, B2Q3</a:t>
                      </a:r>
                    </a:p>
                  </a:txBody>
                  <a:tcPr/>
                </a:tc>
                <a:tc>
                  <a:txBody>
                    <a:bodyPr/>
                    <a:lstStyle/>
                    <a:p>
                      <a:r>
                        <a:rPr lang="en-US" dirty="0">
                          <a:solidFill>
                            <a:srgbClr val="FF0000"/>
                          </a:solidFill>
                        </a:rPr>
                        <a:t>CLOSED</a:t>
                      </a:r>
                    </a:p>
                  </a:txBody>
                  <a:tcPr/>
                </a:tc>
              </a:tr>
              <a:tr h="556306">
                <a:tc>
                  <a:txBody>
                    <a:bodyPr/>
                    <a:lstStyle/>
                    <a:p>
                      <a:r>
                        <a:rPr lang="en-US" dirty="0"/>
                        <a:t>Isolators</a:t>
                      </a:r>
                      <a:r>
                        <a:rPr lang="en-US" baseline="0" dirty="0"/>
                        <a:t> B2Q10, B2Q11,B2Q12, B2Q31,B2Q32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FF0000"/>
                          </a:solidFill>
                        </a:rPr>
                        <a:t>CLOSED</a:t>
                      </a:r>
                    </a:p>
                    <a:p>
                      <a:endParaRPr lang="en-US" dirty="0"/>
                    </a:p>
                  </a:txBody>
                  <a:tcPr/>
                </a:tc>
              </a:tr>
              <a:tr h="556306">
                <a:tc>
                  <a:txBody>
                    <a:bodyPr/>
                    <a:lstStyle/>
                    <a:p>
                      <a:r>
                        <a:rPr lang="en-US" dirty="0"/>
                        <a:t>Earth Switches B2E10, </a:t>
                      </a:r>
                      <a:r>
                        <a:rPr lang="en-US" baseline="0" dirty="0"/>
                        <a:t>B2E30, </a:t>
                      </a:r>
                      <a:endParaRPr lang="en-US" dirty="0"/>
                    </a:p>
                    <a:p>
                      <a:r>
                        <a:rPr lang="en-US" dirty="0"/>
                        <a:t>B2E11, B2E12,</a:t>
                      </a:r>
                      <a:r>
                        <a:rPr lang="en-US" baseline="0" dirty="0"/>
                        <a:t> </a:t>
                      </a:r>
                      <a:r>
                        <a:rPr lang="en-US" dirty="0"/>
                        <a:t>B2E31, B2E32</a:t>
                      </a:r>
                    </a:p>
                  </a:txBody>
                  <a:tcPr/>
                </a:tc>
                <a:tc>
                  <a:txBody>
                    <a:bodyPr/>
                    <a:lstStyle/>
                    <a:p>
                      <a:r>
                        <a:rPr lang="en-US" dirty="0">
                          <a:solidFill>
                            <a:srgbClr val="00B050"/>
                          </a:solidFill>
                        </a:rPr>
                        <a:t>OPEN</a:t>
                      </a:r>
                    </a:p>
                  </a:txBody>
                  <a:tcPr/>
                </a:tc>
              </a:tr>
            </a:tbl>
          </a:graphicData>
        </a:graphic>
      </p:graphicFrame>
      <p:pic>
        <p:nvPicPr>
          <p:cNvPr id="9" name="Content Placeholder 8"/>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tretch>
            <a:fillRect/>
          </a:stretch>
        </p:blipFill>
        <p:spPr>
          <a:xfrm>
            <a:off x="4383993" y="1796030"/>
            <a:ext cx="7423103" cy="4762503"/>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Interlocking Conditions</a:t>
            </a:r>
          </a:p>
        </p:txBody>
      </p:sp>
      <p:graphicFrame>
        <p:nvGraphicFramePr>
          <p:cNvPr id="3" name="Table 2"/>
          <p:cNvGraphicFramePr>
            <a:graphicFrameLocks noGrp="1"/>
          </p:cNvGraphicFramePr>
          <p:nvPr/>
        </p:nvGraphicFramePr>
        <p:xfrm>
          <a:off x="1680755" y="1722572"/>
          <a:ext cx="6731724" cy="4216086"/>
        </p:xfrm>
        <a:graphic>
          <a:graphicData uri="http://schemas.openxmlformats.org/drawingml/2006/table">
            <a:tbl>
              <a:tblPr firstRow="1" firstCol="1" bandRow="1">
                <a:tableStyleId>{5940675A-B579-460E-94D1-54222C63F5DA}</a:tableStyleId>
              </a:tblPr>
              <a:tblGrid>
                <a:gridCol w="2664822"/>
                <a:gridCol w="940526"/>
                <a:gridCol w="3126376"/>
              </a:tblGrid>
              <a:tr h="562428">
                <a:tc gridSpan="2">
                  <a:txBody>
                    <a:bodyPr/>
                    <a:lstStyle/>
                    <a:p>
                      <a:pPr marL="0" marR="0" algn="l">
                        <a:lnSpc>
                          <a:spcPct val="125000"/>
                        </a:lnSpc>
                        <a:spcBef>
                          <a:spcPts val="300"/>
                        </a:spcBef>
                        <a:spcAft>
                          <a:spcPts val="0"/>
                        </a:spcAft>
                      </a:pPr>
                      <a:r>
                        <a:rPr lang="en-US" sz="1600" b="1" dirty="0">
                          <a:effectLst/>
                          <a:latin typeface="+mn-lt"/>
                          <a:ea typeface="宋体" panose="02010600030101010101" pitchFamily="2" charset="-122"/>
                        </a:rPr>
                        <a:t>Operation</a:t>
                      </a:r>
                    </a:p>
                  </a:txBody>
                  <a:tcPr marL="68580" marR="68580" marT="0" marB="0"/>
                </a:tc>
                <a:tc h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b="1" dirty="0">
                          <a:effectLst/>
                          <a:latin typeface="+mn-lt"/>
                          <a:ea typeface="宋体" panose="02010600030101010101" pitchFamily="2" charset="-122"/>
                        </a:rPr>
                        <a:t>Conditions</a:t>
                      </a:r>
                    </a:p>
                  </a:txBody>
                  <a:tcPr marL="68580" marR="68580" marT="0" marB="0"/>
                </a:tc>
              </a:tr>
              <a:tr h="387621">
                <a:tc rowSpan="2">
                  <a:txBody>
                    <a:bodyPr/>
                    <a:lstStyle/>
                    <a:p>
                      <a:pPr marL="0" marR="0" algn="l">
                        <a:lnSpc>
                          <a:spcPct val="125000"/>
                        </a:lnSpc>
                        <a:spcBef>
                          <a:spcPts val="300"/>
                        </a:spcBef>
                        <a:spcAft>
                          <a:spcPts val="0"/>
                        </a:spcAft>
                      </a:pPr>
                      <a:r>
                        <a:rPr lang="en-US" sz="1600" spc="-5" dirty="0">
                          <a:effectLst/>
                          <a:latin typeface="+mn-lt"/>
                        </a:rPr>
                        <a:t>Isolator B2Q11, B2Q12 </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B2Q1 </a:t>
                      </a:r>
                      <a:r>
                        <a:rPr lang="en-US" sz="1600" spc="-5" dirty="0" smtClean="0">
                          <a:solidFill>
                            <a:srgbClr val="00B050"/>
                          </a:solidFill>
                          <a:effectLst/>
                          <a:latin typeface="+mn-lt"/>
                        </a:rPr>
                        <a:t>OPEN</a:t>
                      </a:r>
                      <a:r>
                        <a:rPr lang="en-US" sz="1600" spc="-5" dirty="0" smtClean="0">
                          <a:solidFill>
                            <a:schemeClr val="tx1"/>
                          </a:solidFill>
                          <a:effectLst/>
                          <a:latin typeface="+mn-lt"/>
                        </a:rPr>
                        <a:t>, B2E11</a:t>
                      </a:r>
                      <a:r>
                        <a:rPr lang="en-US" sz="1600" spc="-5" baseline="0" dirty="0" smtClean="0">
                          <a:solidFill>
                            <a:schemeClr val="tx1"/>
                          </a:solidFill>
                          <a:effectLst/>
                          <a:latin typeface="+mn-lt"/>
                        </a:rPr>
                        <a:t> &amp; B2E12 </a:t>
                      </a:r>
                      <a:r>
                        <a:rPr lang="en-US" sz="1600" spc="-5" baseline="0" dirty="0" smtClean="0">
                          <a:solidFill>
                            <a:srgbClr val="00B050"/>
                          </a:solidFill>
                          <a:effectLst/>
                          <a:latin typeface="+mn-lt"/>
                        </a:rPr>
                        <a:t>Open</a:t>
                      </a:r>
                      <a:endParaRPr lang="en-US" sz="1600" dirty="0">
                        <a:solidFill>
                          <a:srgbClr val="00B050"/>
                        </a:solidFill>
                        <a:effectLst/>
                        <a:latin typeface="+mn-lt"/>
                        <a:ea typeface="宋体" panose="02010600030101010101" pitchFamily="2" charset="-122"/>
                      </a:endParaRPr>
                    </a:p>
                  </a:txBody>
                  <a:tcPr marL="68580" marR="68580" marT="0" marB="0"/>
                </a:tc>
              </a:tr>
              <a:tr h="387621">
                <a:tc v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dirty="0">
                          <a:solidFill>
                            <a:srgbClr val="00B050"/>
                          </a:solidFill>
                          <a:effectLst/>
                          <a:latin typeface="+mn-lt"/>
                          <a:ea typeface="宋体" panose="02010600030101010101" pitchFamily="2" charset="-122"/>
                        </a:rPr>
                        <a:t>OPEN</a:t>
                      </a:r>
                    </a:p>
                  </a:txBody>
                  <a:tcPr marL="68580" marR="68580" marT="0" marB="0"/>
                </a:tc>
                <a:tc>
                  <a:txBody>
                    <a:bodyPr/>
                    <a:lstStyle/>
                    <a:p>
                      <a:pPr marL="0" marR="0" algn="l">
                        <a:lnSpc>
                          <a:spcPct val="125000"/>
                        </a:lnSpc>
                        <a:spcBef>
                          <a:spcPts val="300"/>
                        </a:spcBef>
                        <a:spcAft>
                          <a:spcPts val="0"/>
                        </a:spcAft>
                      </a:pPr>
                      <a:r>
                        <a:rPr lang="en-US" sz="1600" dirty="0">
                          <a:solidFill>
                            <a:schemeClr val="tx1"/>
                          </a:solidFill>
                          <a:effectLst/>
                          <a:latin typeface="+mn-lt"/>
                          <a:ea typeface="宋体" panose="02010600030101010101" pitchFamily="2" charset="-122"/>
                        </a:rPr>
                        <a:t>B2Q1</a:t>
                      </a:r>
                      <a:r>
                        <a:rPr lang="en-US" sz="1600" baseline="0" dirty="0">
                          <a:solidFill>
                            <a:srgbClr val="00B050"/>
                          </a:solidFill>
                          <a:effectLst/>
                          <a:latin typeface="+mn-lt"/>
                          <a:ea typeface="宋体" panose="02010600030101010101" pitchFamily="2" charset="-122"/>
                        </a:rPr>
                        <a:t> OPEN</a:t>
                      </a:r>
                      <a:endParaRPr lang="en-US" sz="1600" dirty="0">
                        <a:solidFill>
                          <a:srgbClr val="00B050"/>
                        </a:solidFill>
                        <a:effectLst/>
                        <a:latin typeface="+mn-lt"/>
                        <a:ea typeface="宋体" panose="02010600030101010101" pitchFamily="2" charset="-122"/>
                      </a:endParaRPr>
                    </a:p>
                  </a:txBody>
                  <a:tcPr marL="68580" marR="68580" marT="0" marB="0"/>
                </a:tc>
              </a:tr>
              <a:tr h="387621">
                <a:tc rowSpan="2">
                  <a:txBody>
                    <a:bodyPr/>
                    <a:lstStyle/>
                    <a:p>
                      <a:pPr marL="0" marR="0" algn="l">
                        <a:lnSpc>
                          <a:spcPct val="125000"/>
                        </a:lnSpc>
                        <a:spcBef>
                          <a:spcPts val="300"/>
                        </a:spcBef>
                        <a:spcAft>
                          <a:spcPts val="0"/>
                        </a:spcAft>
                      </a:pPr>
                      <a:r>
                        <a:rPr lang="en-US" sz="1600" spc="-5" dirty="0">
                          <a:effectLst/>
                          <a:latin typeface="+mn-lt"/>
                        </a:rPr>
                        <a:t>Isolator B2Q31, B2Q32 </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lvl="0" indent="0" algn="l" defTabSz="914400" rtl="0" eaLnBrk="1" fontAlgn="auto" latinLnBrk="0" hangingPunct="1">
                        <a:lnSpc>
                          <a:spcPct val="125000"/>
                        </a:lnSpc>
                        <a:spcBef>
                          <a:spcPts val="300"/>
                        </a:spcBef>
                        <a:spcAft>
                          <a:spcPts val="0"/>
                        </a:spcAft>
                        <a:buClrTx/>
                        <a:buSzTx/>
                        <a:buFontTx/>
                        <a:buNone/>
                        <a:defRPr/>
                      </a:pPr>
                      <a:r>
                        <a:rPr lang="en-US" sz="1600" spc="-5" dirty="0">
                          <a:effectLst/>
                          <a:latin typeface="+mn-lt"/>
                        </a:rPr>
                        <a:t>B2Q3 </a:t>
                      </a:r>
                      <a:r>
                        <a:rPr lang="en-US" sz="1600" spc="-5" dirty="0" smtClean="0">
                          <a:solidFill>
                            <a:srgbClr val="00B050"/>
                          </a:solidFill>
                          <a:effectLst/>
                          <a:latin typeface="+mn-lt"/>
                        </a:rPr>
                        <a:t>OPEN</a:t>
                      </a:r>
                      <a:r>
                        <a:rPr lang="en-US" sz="1600" spc="-5" dirty="0" smtClean="0">
                          <a:solidFill>
                            <a:schemeClr val="tx1"/>
                          </a:solidFill>
                          <a:effectLst/>
                          <a:latin typeface="+mn-lt"/>
                        </a:rPr>
                        <a:t>, B2E31</a:t>
                      </a:r>
                      <a:r>
                        <a:rPr lang="en-US" sz="1600" spc="-5" baseline="0" dirty="0" smtClean="0">
                          <a:solidFill>
                            <a:schemeClr val="tx1"/>
                          </a:solidFill>
                          <a:effectLst/>
                          <a:latin typeface="+mn-lt"/>
                        </a:rPr>
                        <a:t> &amp; B2E32 </a:t>
                      </a:r>
                      <a:r>
                        <a:rPr lang="en-US" sz="1600" spc="-5" baseline="0" dirty="0" smtClean="0">
                          <a:solidFill>
                            <a:srgbClr val="00B050"/>
                          </a:solidFill>
                          <a:effectLst/>
                          <a:latin typeface="+mn-lt"/>
                        </a:rPr>
                        <a:t>Open</a:t>
                      </a:r>
                      <a:endParaRPr lang="en-US" sz="1600" dirty="0" smtClean="0">
                        <a:solidFill>
                          <a:srgbClr val="00B050"/>
                        </a:solidFill>
                        <a:effectLst/>
                        <a:latin typeface="+mn-lt"/>
                        <a:ea typeface="宋体" panose="02010600030101010101" pitchFamily="2" charset="-122"/>
                      </a:endParaRPr>
                    </a:p>
                  </a:txBody>
                  <a:tcPr marL="68580" marR="68580" marT="0" marB="0"/>
                </a:tc>
              </a:tr>
              <a:tr h="387621">
                <a:tc v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dirty="0">
                          <a:solidFill>
                            <a:srgbClr val="00B050"/>
                          </a:solidFill>
                          <a:effectLst/>
                          <a:latin typeface="+mn-lt"/>
                          <a:ea typeface="宋体" panose="02010600030101010101" pitchFamily="2" charset="-122"/>
                        </a:rPr>
                        <a:t>OPEN</a:t>
                      </a:r>
                    </a:p>
                  </a:txBody>
                  <a:tcPr marL="68580" marR="68580" marT="0" marB="0"/>
                </a:tc>
                <a:tc>
                  <a:txBody>
                    <a:bodyPr/>
                    <a:lstStyle/>
                    <a:p>
                      <a:pPr marL="0" marR="0" algn="l">
                        <a:lnSpc>
                          <a:spcPct val="125000"/>
                        </a:lnSpc>
                        <a:spcBef>
                          <a:spcPts val="300"/>
                        </a:spcBef>
                        <a:spcAft>
                          <a:spcPts val="0"/>
                        </a:spcAft>
                      </a:pPr>
                      <a:r>
                        <a:rPr lang="en-US" sz="1600" dirty="0">
                          <a:solidFill>
                            <a:schemeClr val="tx1"/>
                          </a:solidFill>
                          <a:effectLst/>
                          <a:latin typeface="+mn-lt"/>
                          <a:ea typeface="宋体" panose="02010600030101010101" pitchFamily="2" charset="-122"/>
                        </a:rPr>
                        <a:t>B2Q3</a:t>
                      </a:r>
                      <a:r>
                        <a:rPr lang="en-US" sz="1600" baseline="0" dirty="0">
                          <a:solidFill>
                            <a:srgbClr val="00B050"/>
                          </a:solidFill>
                          <a:effectLst/>
                          <a:latin typeface="+mn-lt"/>
                          <a:ea typeface="宋体" panose="02010600030101010101" pitchFamily="2" charset="-122"/>
                        </a:rPr>
                        <a:t> OPEN</a:t>
                      </a:r>
                      <a:endParaRPr lang="en-US" sz="1600" dirty="0">
                        <a:solidFill>
                          <a:srgbClr val="00B050"/>
                        </a:solidFill>
                        <a:effectLst/>
                        <a:latin typeface="+mn-lt"/>
                        <a:ea typeface="宋体" panose="02010600030101010101" pitchFamily="2" charset="-122"/>
                      </a:endParaRPr>
                    </a:p>
                  </a:txBody>
                  <a:tcPr marL="68580" marR="68580" marT="0" marB="0"/>
                </a:tc>
              </a:tr>
              <a:tr h="350529">
                <a:tc rowSpan="2">
                  <a:txBody>
                    <a:bodyPr/>
                    <a:lstStyle/>
                    <a:p>
                      <a:pPr marL="0" marR="0" algn="l">
                        <a:lnSpc>
                          <a:spcPct val="125000"/>
                        </a:lnSpc>
                        <a:spcBef>
                          <a:spcPts val="300"/>
                        </a:spcBef>
                        <a:spcAft>
                          <a:spcPts val="0"/>
                        </a:spcAft>
                      </a:pPr>
                      <a:r>
                        <a:rPr lang="en-US" sz="1600" spc="-5" dirty="0">
                          <a:effectLst/>
                          <a:latin typeface="+mn-lt"/>
                        </a:rPr>
                        <a:t>Circuit Breaker B2Q1 </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B2Q11 </a:t>
                      </a:r>
                      <a:r>
                        <a:rPr lang="en-US" sz="1600" spc="-5" dirty="0">
                          <a:solidFill>
                            <a:srgbClr val="FF0000"/>
                          </a:solidFill>
                          <a:effectLst/>
                          <a:latin typeface="+mn-lt"/>
                        </a:rPr>
                        <a:t>CLOSED</a:t>
                      </a:r>
                      <a:r>
                        <a:rPr lang="en-US" sz="1600" spc="-5" dirty="0">
                          <a:solidFill>
                            <a:schemeClr val="tx1"/>
                          </a:solidFill>
                          <a:effectLst/>
                          <a:latin typeface="+mn-lt"/>
                        </a:rPr>
                        <a:t>, B2Q12</a:t>
                      </a:r>
                      <a:r>
                        <a:rPr lang="en-US" sz="1600" spc="-5" dirty="0">
                          <a:solidFill>
                            <a:srgbClr val="FF0000"/>
                          </a:solidFill>
                          <a:effectLst/>
                          <a:latin typeface="+mn-lt"/>
                        </a:rPr>
                        <a:t> CLOSED</a:t>
                      </a:r>
                      <a:endParaRPr lang="en-US" sz="1600" spc="-5" dirty="0">
                        <a:solidFill>
                          <a:srgbClr val="FF0000"/>
                        </a:solidFill>
                        <a:effectLst/>
                        <a:latin typeface="+mn-lt"/>
                        <a:sym typeface="Symbol" panose="05050102010706020507" pitchFamily="18" charset="2"/>
                      </a:endParaRPr>
                    </a:p>
                  </a:txBody>
                  <a:tcPr marL="68580" marR="68580" marT="0" marB="0"/>
                </a:tc>
              </a:tr>
              <a:tr h="350529">
                <a:tc v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dirty="0">
                          <a:solidFill>
                            <a:srgbClr val="00B050"/>
                          </a:solidFill>
                          <a:effectLst/>
                          <a:latin typeface="+mn-lt"/>
                          <a:ea typeface="宋体" panose="02010600030101010101" pitchFamily="2" charset="-122"/>
                        </a:rPr>
                        <a:t>OPEN</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1</a:t>
                      </a:r>
                      <a:endParaRPr lang="en-US" sz="1600" dirty="0">
                        <a:effectLst/>
                        <a:latin typeface="+mn-lt"/>
                        <a:ea typeface="宋体" panose="02010600030101010101" pitchFamily="2" charset="-122"/>
                      </a:endParaRPr>
                    </a:p>
                  </a:txBody>
                  <a:tcPr marL="68580" marR="68580" marT="0" marB="0"/>
                </a:tc>
              </a:tr>
              <a:tr h="350529">
                <a:tc rowSpan="2">
                  <a:txBody>
                    <a:bodyPr/>
                    <a:lstStyle/>
                    <a:p>
                      <a:pPr marL="0" marR="0" algn="l">
                        <a:lnSpc>
                          <a:spcPct val="125000"/>
                        </a:lnSpc>
                        <a:spcBef>
                          <a:spcPts val="300"/>
                        </a:spcBef>
                        <a:spcAft>
                          <a:spcPts val="0"/>
                        </a:spcAft>
                      </a:pPr>
                      <a:r>
                        <a:rPr lang="en-US" sz="1600" spc="-5" dirty="0">
                          <a:effectLst/>
                          <a:latin typeface="+mn-lt"/>
                        </a:rPr>
                        <a:t>Circuit Breaker B2Q3 </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B2Q31 </a:t>
                      </a:r>
                      <a:r>
                        <a:rPr lang="en-US" sz="1600" spc="-5" dirty="0">
                          <a:solidFill>
                            <a:srgbClr val="FF0000"/>
                          </a:solidFill>
                          <a:effectLst/>
                          <a:latin typeface="+mn-lt"/>
                        </a:rPr>
                        <a:t>CLOSED</a:t>
                      </a:r>
                      <a:r>
                        <a:rPr lang="en-US" sz="1600" spc="-5" dirty="0">
                          <a:solidFill>
                            <a:schemeClr val="tx1"/>
                          </a:solidFill>
                          <a:effectLst/>
                          <a:latin typeface="+mn-lt"/>
                        </a:rPr>
                        <a:t>, B2Q32</a:t>
                      </a:r>
                      <a:r>
                        <a:rPr lang="en-US" sz="1600" spc="-5" dirty="0">
                          <a:solidFill>
                            <a:srgbClr val="FF0000"/>
                          </a:solidFill>
                          <a:effectLst/>
                          <a:latin typeface="+mn-lt"/>
                        </a:rPr>
                        <a:t> CLOSED</a:t>
                      </a:r>
                      <a:endParaRPr lang="en-US" sz="1600" spc="-5" dirty="0">
                        <a:solidFill>
                          <a:srgbClr val="FF0000"/>
                        </a:solidFill>
                        <a:effectLst/>
                        <a:latin typeface="+mn-lt"/>
                        <a:sym typeface="Symbol" panose="05050102010706020507" pitchFamily="18" charset="2"/>
                      </a:endParaRPr>
                    </a:p>
                  </a:txBody>
                  <a:tcPr marL="68580" marR="68580" marT="0" marB="0"/>
                </a:tc>
              </a:tr>
              <a:tr h="350529">
                <a:tc v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dirty="0">
                          <a:solidFill>
                            <a:srgbClr val="00B050"/>
                          </a:solidFill>
                          <a:effectLst/>
                          <a:latin typeface="+mn-lt"/>
                          <a:ea typeface="宋体" panose="02010600030101010101" pitchFamily="2" charset="-122"/>
                        </a:rPr>
                        <a:t>OPEN</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1</a:t>
                      </a:r>
                      <a:endParaRPr lang="en-US" sz="1600" dirty="0">
                        <a:effectLst/>
                        <a:latin typeface="+mn-lt"/>
                        <a:ea typeface="宋体" panose="02010600030101010101" pitchFamily="2" charset="-122"/>
                      </a:endParaRPr>
                    </a:p>
                  </a:txBody>
                  <a:tcPr marL="68580" marR="68580" marT="0" marB="0"/>
                </a:tc>
              </a:tr>
              <a:tr h="350529">
                <a:tc>
                  <a:txBody>
                    <a:bodyPr/>
                    <a:lstStyle/>
                    <a:p>
                      <a:pPr marL="0" marR="0" algn="l">
                        <a:lnSpc>
                          <a:spcPct val="125000"/>
                        </a:lnSpc>
                        <a:spcBef>
                          <a:spcPts val="300"/>
                        </a:spcBef>
                        <a:spcAft>
                          <a:spcPts val="0"/>
                        </a:spcAft>
                      </a:pPr>
                      <a:r>
                        <a:rPr lang="en-US" sz="1600" spc="-5" dirty="0">
                          <a:effectLst/>
                          <a:latin typeface="+mn-lt"/>
                        </a:rPr>
                        <a:t>Earthing Switch B2E11, B2E12</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B2Q11 </a:t>
                      </a:r>
                      <a:r>
                        <a:rPr lang="en-US" sz="1600" spc="-5" dirty="0">
                          <a:solidFill>
                            <a:srgbClr val="00B050"/>
                          </a:solidFill>
                          <a:effectLst/>
                          <a:latin typeface="+mn-lt"/>
                        </a:rPr>
                        <a:t>OPEN</a:t>
                      </a:r>
                      <a:r>
                        <a:rPr lang="en-US" sz="1600" spc="-5" dirty="0">
                          <a:solidFill>
                            <a:schemeClr val="tx1"/>
                          </a:solidFill>
                          <a:effectLst/>
                          <a:latin typeface="+mn-lt"/>
                        </a:rPr>
                        <a:t>, B2Q12</a:t>
                      </a:r>
                      <a:r>
                        <a:rPr lang="en-US" sz="1600" spc="-5" dirty="0">
                          <a:solidFill>
                            <a:srgbClr val="00B050"/>
                          </a:solidFill>
                          <a:effectLst/>
                          <a:latin typeface="+mn-lt"/>
                        </a:rPr>
                        <a:t> OPEN</a:t>
                      </a:r>
                      <a:endParaRPr lang="en-US" sz="1600" dirty="0">
                        <a:solidFill>
                          <a:srgbClr val="00B050"/>
                        </a:solidFill>
                        <a:effectLst/>
                        <a:latin typeface="+mn-lt"/>
                        <a:ea typeface="宋体" panose="02010600030101010101" pitchFamily="2" charset="-122"/>
                      </a:endParaRPr>
                    </a:p>
                  </a:txBody>
                  <a:tcPr marL="68580" marR="68580" marT="0" marB="0"/>
                </a:tc>
              </a:tr>
              <a:tr h="350529">
                <a:tc>
                  <a:txBody>
                    <a:bodyPr/>
                    <a:lstStyle/>
                    <a:p>
                      <a:pPr marL="0" marR="0" algn="l">
                        <a:lnSpc>
                          <a:spcPct val="125000"/>
                        </a:lnSpc>
                        <a:spcBef>
                          <a:spcPts val="300"/>
                        </a:spcBef>
                        <a:spcAft>
                          <a:spcPts val="0"/>
                        </a:spcAft>
                      </a:pPr>
                      <a:r>
                        <a:rPr lang="en-US" sz="1600" spc="-5" dirty="0">
                          <a:effectLst/>
                          <a:latin typeface="+mn-lt"/>
                        </a:rPr>
                        <a:t>Earthing Switch B2E31, B2E32</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B2Q31 </a:t>
                      </a:r>
                      <a:r>
                        <a:rPr lang="en-US" sz="1600" spc="-5" dirty="0">
                          <a:solidFill>
                            <a:srgbClr val="00B050"/>
                          </a:solidFill>
                          <a:effectLst/>
                          <a:latin typeface="+mn-lt"/>
                        </a:rPr>
                        <a:t>OPEN</a:t>
                      </a:r>
                      <a:r>
                        <a:rPr lang="en-US" sz="1600" spc="-5" dirty="0">
                          <a:solidFill>
                            <a:schemeClr val="tx1"/>
                          </a:solidFill>
                          <a:effectLst/>
                          <a:latin typeface="+mn-lt"/>
                        </a:rPr>
                        <a:t>, B2Q32</a:t>
                      </a:r>
                      <a:r>
                        <a:rPr lang="en-US" sz="1600" spc="-5" dirty="0">
                          <a:solidFill>
                            <a:srgbClr val="00B050"/>
                          </a:solidFill>
                          <a:effectLst/>
                          <a:latin typeface="+mn-lt"/>
                        </a:rPr>
                        <a:t> OPEN</a:t>
                      </a:r>
                      <a:endParaRPr lang="en-US" sz="1600" dirty="0">
                        <a:effectLst/>
                        <a:latin typeface="+mn-lt"/>
                        <a:ea typeface="宋体" panose="02010600030101010101" pitchFamily="2" charset="-122"/>
                      </a:endParaRPr>
                    </a:p>
                  </a:txBody>
                  <a:tcPr marL="68580" marR="68580" marT="0" marB="0"/>
                </a:tc>
              </a:tr>
            </a:tbl>
          </a:graphicData>
        </a:graphic>
      </p:graphicFrame>
      <p:pic>
        <p:nvPicPr>
          <p:cNvPr id="5" name="Picture 4"/>
          <p:cNvPicPr>
            <a:picLocks noChangeAspect="1"/>
          </p:cNvPicPr>
          <p:nvPr/>
        </p:nvPicPr>
        <p:blipFill>
          <a:blip r:embed="rId2"/>
          <a:stretch>
            <a:fillRect/>
          </a:stretch>
        </p:blipFill>
        <p:spPr>
          <a:xfrm>
            <a:off x="8910193" y="1128451"/>
            <a:ext cx="2519807" cy="5586548"/>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Lahore S-I Maintenance: Step 1</a:t>
            </a:r>
          </a:p>
        </p:txBody>
      </p:sp>
      <p:sp>
        <p:nvSpPr>
          <p:cNvPr id="5" name="TextBox 4"/>
          <p:cNvSpPr txBox="1"/>
          <p:nvPr/>
        </p:nvSpPr>
        <p:spPr>
          <a:xfrm>
            <a:off x="1251678" y="1128451"/>
            <a:ext cx="6330516" cy="1754326"/>
          </a:xfrm>
          <a:prstGeom prst="rect">
            <a:avLst/>
          </a:prstGeom>
          <a:noFill/>
        </p:spPr>
        <p:txBody>
          <a:bodyPr wrap="none" rtlCol="0">
            <a:spAutoFit/>
          </a:bodyPr>
          <a:lstStyle/>
          <a:p>
            <a:pPr marL="342900" indent="-342900">
              <a:buAutoNum type="arabicPeriod"/>
            </a:pPr>
            <a:r>
              <a:rPr lang="en-US" b="1" dirty="0"/>
              <a:t>Open Circuit Breakers </a:t>
            </a:r>
            <a:r>
              <a:rPr lang="en-US" b="1" dirty="0" smtClean="0"/>
              <a:t>B2Q3 </a:t>
            </a:r>
            <a:r>
              <a:rPr lang="en-US" b="1" dirty="0"/>
              <a:t>and </a:t>
            </a:r>
            <a:r>
              <a:rPr lang="en-US" b="1" dirty="0" smtClean="0"/>
              <a:t>B2Q1</a:t>
            </a:r>
            <a:endParaRPr lang="en-US" b="1" dirty="0"/>
          </a:p>
          <a:p>
            <a:pPr marL="285750" indent="-285750">
              <a:buFont typeface="Arial" panose="020B0604020202020204" pitchFamily="34" charset="0"/>
              <a:buChar char="•"/>
            </a:pPr>
            <a:r>
              <a:rPr lang="en-US" dirty="0" smtClean="0"/>
              <a:t>First open B2Q3 middle breaker than B2Q1.</a:t>
            </a:r>
          </a:p>
          <a:p>
            <a:pPr marL="285750" indent="-285750">
              <a:buFont typeface="Arial" panose="020B0604020202020204" pitchFamily="34" charset="0"/>
              <a:buChar char="•"/>
            </a:pPr>
            <a:r>
              <a:rPr lang="en-US" dirty="0" smtClean="0"/>
              <a:t>Open </a:t>
            </a:r>
            <a:r>
              <a:rPr lang="en-US" dirty="0"/>
              <a:t>Circuit Breaker using Operator Workstation Interface</a:t>
            </a:r>
          </a:p>
          <a:p>
            <a:pPr marL="285750" indent="-285750">
              <a:buFont typeface="Arial" panose="020B0604020202020204" pitchFamily="34" charset="0"/>
              <a:buChar char="•"/>
            </a:pPr>
            <a:r>
              <a:rPr lang="en-US" dirty="0"/>
              <a:t>Check Circuit Breaker mechanical position indicator is correct</a:t>
            </a:r>
          </a:p>
          <a:p>
            <a:pPr marL="285750" indent="-285750">
              <a:buFont typeface="Arial" panose="020B0604020202020204" pitchFamily="34" charset="0"/>
              <a:buChar char="•"/>
            </a:pPr>
            <a:r>
              <a:rPr lang="en-US" dirty="0"/>
              <a:t>Check control signal indication is correct </a:t>
            </a:r>
            <a:endParaRPr lang="en-US" b="1" dirty="0"/>
          </a:p>
          <a:p>
            <a:endParaRPr lang="en-US" b="1" dirty="0"/>
          </a:p>
        </p:txBody>
      </p:sp>
      <p:sp>
        <p:nvSpPr>
          <p:cNvPr id="7" name="Right Arrow 6"/>
          <p:cNvSpPr/>
          <p:nvPr/>
        </p:nvSpPr>
        <p:spPr>
          <a:xfrm>
            <a:off x="5160390" y="4074599"/>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1583235" y="2773379"/>
            <a:ext cx="2929669" cy="3935762"/>
          </a:xfrm>
          <a:prstGeom prst="rect">
            <a:avLst/>
          </a:prstGeom>
        </p:spPr>
      </p:pic>
      <p:pic>
        <p:nvPicPr>
          <p:cNvPr id="9" name="Picture 8"/>
          <p:cNvPicPr>
            <a:picLocks noChangeAspect="1"/>
          </p:cNvPicPr>
          <p:nvPr/>
        </p:nvPicPr>
        <p:blipFill>
          <a:blip r:embed="rId3"/>
          <a:stretch>
            <a:fillRect/>
          </a:stretch>
        </p:blipFill>
        <p:spPr>
          <a:xfrm>
            <a:off x="7679405" y="2773379"/>
            <a:ext cx="3040846" cy="3935762"/>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Lahore S-I Maintenance: Step 2</a:t>
            </a:r>
          </a:p>
        </p:txBody>
      </p:sp>
      <p:sp>
        <p:nvSpPr>
          <p:cNvPr id="5" name="TextBox 4"/>
          <p:cNvSpPr txBox="1"/>
          <p:nvPr/>
        </p:nvSpPr>
        <p:spPr>
          <a:xfrm>
            <a:off x="1251678" y="1309376"/>
            <a:ext cx="9490803" cy="2031325"/>
          </a:xfrm>
          <a:prstGeom prst="rect">
            <a:avLst/>
          </a:prstGeom>
          <a:noFill/>
        </p:spPr>
        <p:txBody>
          <a:bodyPr wrap="none" rtlCol="0">
            <a:spAutoFit/>
          </a:bodyPr>
          <a:lstStyle/>
          <a:p>
            <a:r>
              <a:rPr lang="en-US" b="1" dirty="0"/>
              <a:t>2. Open Isolators </a:t>
            </a:r>
            <a:r>
              <a:rPr lang="en-US" b="1" dirty="0" smtClean="0"/>
              <a:t>B2Q11, B2Q12</a:t>
            </a:r>
            <a:r>
              <a:rPr lang="en-US" b="1" dirty="0"/>
              <a:t>, B2Q31 </a:t>
            </a:r>
            <a:r>
              <a:rPr lang="en-US" b="1" dirty="0" smtClean="0"/>
              <a:t>B2Q32 and </a:t>
            </a:r>
            <a:r>
              <a:rPr lang="en-US" b="1" dirty="0"/>
              <a:t>B2Q10</a:t>
            </a:r>
          </a:p>
          <a:p>
            <a:pPr marL="285750" indent="-285750">
              <a:buFont typeface="Arial" panose="020B0604020202020204" pitchFamily="34" charset="0"/>
              <a:buChar char="•"/>
            </a:pPr>
            <a:r>
              <a:rPr lang="en-US" dirty="0" smtClean="0"/>
              <a:t>Sequence of operation will be B2Q10&gt;B2Q12&gt;B2Q31&gt;B2Q11&gt;B2Q31</a:t>
            </a:r>
          </a:p>
          <a:p>
            <a:pPr marL="285750" indent="-285750">
              <a:buFont typeface="Arial" panose="020B0604020202020204" pitchFamily="34" charset="0"/>
              <a:buChar char="•"/>
            </a:pPr>
            <a:r>
              <a:rPr lang="en-US" dirty="0" smtClean="0"/>
              <a:t>Close </a:t>
            </a:r>
            <a:r>
              <a:rPr lang="en-US" dirty="0"/>
              <a:t>Isolator control power switch and motor power switch </a:t>
            </a:r>
          </a:p>
          <a:p>
            <a:pPr marL="285750" indent="-285750">
              <a:buFont typeface="Arial" panose="020B0604020202020204" pitchFamily="34" charset="0"/>
              <a:buChar char="•"/>
            </a:pPr>
            <a:r>
              <a:rPr lang="en-US" dirty="0"/>
              <a:t>Open Isolator using Operator Workstation Interface </a:t>
            </a:r>
          </a:p>
          <a:p>
            <a:pPr marL="285750" indent="-285750">
              <a:buFont typeface="Arial" panose="020B0604020202020204" pitchFamily="34" charset="0"/>
              <a:buChar char="•"/>
            </a:pPr>
            <a:r>
              <a:rPr lang="en-US" dirty="0"/>
              <a:t>Check three-phase switch is indeed open and the position monitoring signal indication is correct</a:t>
            </a:r>
          </a:p>
          <a:p>
            <a:pPr marL="285750" indent="-285750">
              <a:buFont typeface="Arial" panose="020B0604020202020204" pitchFamily="34" charset="0"/>
              <a:buChar char="•"/>
            </a:pPr>
            <a:r>
              <a:rPr lang="en-US" dirty="0"/>
              <a:t>Open Isolator control power switch and motor power switch</a:t>
            </a:r>
            <a:endParaRPr lang="en-US" b="1" dirty="0"/>
          </a:p>
          <a:p>
            <a:endParaRPr lang="en-US" b="1" dirty="0"/>
          </a:p>
        </p:txBody>
      </p:sp>
      <p:sp>
        <p:nvSpPr>
          <p:cNvPr id="7" name="Right Arrow 6"/>
          <p:cNvSpPr/>
          <p:nvPr/>
        </p:nvSpPr>
        <p:spPr>
          <a:xfrm>
            <a:off x="5025029" y="4198355"/>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1373604" y="3176912"/>
            <a:ext cx="3241945" cy="3495675"/>
          </a:xfrm>
          <a:prstGeom prst="rect">
            <a:avLst/>
          </a:prstGeom>
        </p:spPr>
      </p:pic>
      <p:pic>
        <p:nvPicPr>
          <p:cNvPr id="9" name="Picture 8"/>
          <p:cNvPicPr>
            <a:picLocks noChangeAspect="1"/>
          </p:cNvPicPr>
          <p:nvPr/>
        </p:nvPicPr>
        <p:blipFill>
          <a:blip r:embed="rId3"/>
          <a:stretch>
            <a:fillRect/>
          </a:stretch>
        </p:blipFill>
        <p:spPr>
          <a:xfrm>
            <a:off x="7306038" y="3176911"/>
            <a:ext cx="3396802" cy="349567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Lahore S-I Maintenance: Step 3</a:t>
            </a:r>
          </a:p>
        </p:txBody>
      </p:sp>
      <p:sp>
        <p:nvSpPr>
          <p:cNvPr id="5" name="TextBox 4"/>
          <p:cNvSpPr txBox="1"/>
          <p:nvPr/>
        </p:nvSpPr>
        <p:spPr>
          <a:xfrm>
            <a:off x="1251678" y="1198120"/>
            <a:ext cx="9544050" cy="2030095"/>
          </a:xfrm>
          <a:prstGeom prst="rect">
            <a:avLst/>
          </a:prstGeom>
          <a:noFill/>
        </p:spPr>
        <p:txBody>
          <a:bodyPr wrap="none" rtlCol="0">
            <a:spAutoFit/>
          </a:bodyPr>
          <a:lstStyle/>
          <a:p>
            <a:r>
              <a:rPr lang="en-US" b="1" dirty="0"/>
              <a:t>3. Contact Lahore South I Station.  After permission, close Earthing Switch B2E30</a:t>
            </a:r>
          </a:p>
          <a:p>
            <a:pPr marL="285750" indent="-285750">
              <a:lnSpc>
                <a:spcPct val="100000"/>
              </a:lnSpc>
              <a:buFont typeface="Arial" panose="020B0604020202020204" pitchFamily="34" charset="0"/>
              <a:buChar char="•"/>
            </a:pPr>
            <a:r>
              <a:rPr lang="en-US" dirty="0"/>
              <a:t>Close Earthing switch control power switch and motor power switch </a:t>
            </a:r>
          </a:p>
          <a:p>
            <a:pPr marL="285750" indent="-285750">
              <a:lnSpc>
                <a:spcPct val="100000"/>
              </a:lnSpc>
              <a:buFont typeface="Arial" panose="020B0604020202020204" pitchFamily="34" charset="0"/>
              <a:buChar char="•"/>
            </a:pPr>
            <a:r>
              <a:rPr lang="en-US" dirty="0"/>
              <a:t>Close Earthing switch using Operator Workstation Interface</a:t>
            </a:r>
          </a:p>
          <a:p>
            <a:pPr marL="285750" indent="-285750">
              <a:lnSpc>
                <a:spcPct val="100000"/>
              </a:lnSpc>
              <a:buFont typeface="Arial" panose="020B0604020202020204" pitchFamily="34" charset="0"/>
              <a:buChar char="•"/>
            </a:pPr>
            <a:r>
              <a:rPr lang="en-US" dirty="0"/>
              <a:t>Check three-phase switch is indeed closed and the position monitoring signal </a:t>
            </a:r>
          </a:p>
          <a:p>
            <a:pPr marL="285750" indent="-285750">
              <a:lnSpc>
                <a:spcPct val="100000"/>
              </a:lnSpc>
              <a:buFont typeface="Arial" panose="020B0604020202020204" pitchFamily="34" charset="0"/>
              <a:buChar char="•"/>
            </a:pPr>
            <a:r>
              <a:rPr lang="en-US" dirty="0"/>
              <a:t>indication is correct </a:t>
            </a:r>
          </a:p>
          <a:p>
            <a:pPr marL="285750" indent="-285750">
              <a:lnSpc>
                <a:spcPct val="100000"/>
              </a:lnSpc>
              <a:buFont typeface="Arial" panose="020B0604020202020204" pitchFamily="34" charset="0"/>
              <a:buChar char="•"/>
            </a:pPr>
            <a:r>
              <a:rPr lang="en-US" dirty="0"/>
              <a:t>Open Earthing switch control power switch and motor power switch</a:t>
            </a:r>
            <a:endParaRPr lang="en-US" b="1" dirty="0"/>
          </a:p>
          <a:p>
            <a:endParaRPr lang="en-US" b="1" dirty="0"/>
          </a:p>
        </p:txBody>
      </p:sp>
      <p:sp>
        <p:nvSpPr>
          <p:cNvPr id="7" name="Right Arrow 6"/>
          <p:cNvSpPr/>
          <p:nvPr/>
        </p:nvSpPr>
        <p:spPr>
          <a:xfrm>
            <a:off x="5168249" y="3916451"/>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1251678" y="3090331"/>
            <a:ext cx="3396802" cy="3495675"/>
          </a:xfrm>
          <a:prstGeom prst="rect">
            <a:avLst/>
          </a:prstGeom>
        </p:spPr>
      </p:pic>
      <p:pic>
        <p:nvPicPr>
          <p:cNvPr id="3" name="Picture 2"/>
          <p:cNvPicPr>
            <a:picLocks noChangeAspect="1"/>
          </p:cNvPicPr>
          <p:nvPr/>
        </p:nvPicPr>
        <p:blipFill>
          <a:blip r:embed="rId3"/>
          <a:stretch>
            <a:fillRect/>
          </a:stretch>
        </p:blipFill>
        <p:spPr>
          <a:xfrm>
            <a:off x="7559547" y="3090331"/>
            <a:ext cx="3236181" cy="3621707"/>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Lahore S-I Maintenance: Step 4</a:t>
            </a:r>
          </a:p>
        </p:txBody>
      </p:sp>
      <p:sp>
        <p:nvSpPr>
          <p:cNvPr id="5" name="TextBox 4"/>
          <p:cNvSpPr txBox="1"/>
          <p:nvPr/>
        </p:nvSpPr>
        <p:spPr>
          <a:xfrm>
            <a:off x="1251678" y="1607423"/>
            <a:ext cx="8311699" cy="923330"/>
          </a:xfrm>
          <a:prstGeom prst="rect">
            <a:avLst/>
          </a:prstGeom>
          <a:noFill/>
        </p:spPr>
        <p:txBody>
          <a:bodyPr wrap="none" rtlCol="0">
            <a:spAutoFit/>
          </a:bodyPr>
          <a:lstStyle/>
          <a:p>
            <a:r>
              <a:rPr lang="en-US" b="1" dirty="0"/>
              <a:t>4. Open the Line PT secondary MCB from PT box in the yard.</a:t>
            </a:r>
          </a:p>
          <a:p>
            <a:pPr marL="285750" indent="-285750">
              <a:buFont typeface="Arial" panose="020B0604020202020204" pitchFamily="34" charset="0"/>
              <a:buChar char="•"/>
            </a:pPr>
            <a:r>
              <a:rPr lang="en-US" dirty="0"/>
              <a:t>Find the secondary circuit MCB of CVT11, CVT12 and CVT13 and must open them.</a:t>
            </a:r>
          </a:p>
          <a:p>
            <a:endParaRPr lang="en-US" b="1" dirty="0"/>
          </a:p>
        </p:txBody>
      </p:sp>
      <p:pic>
        <p:nvPicPr>
          <p:cNvPr id="6" name="Picture 5"/>
          <p:cNvPicPr>
            <a:picLocks noChangeAspect="1"/>
          </p:cNvPicPr>
          <p:nvPr/>
        </p:nvPicPr>
        <p:blipFill>
          <a:blip r:embed="rId2"/>
          <a:stretch>
            <a:fillRect/>
          </a:stretch>
        </p:blipFill>
        <p:spPr>
          <a:xfrm>
            <a:off x="3789436" y="2776822"/>
            <a:ext cx="3236181" cy="3621707"/>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6509" y="2881745"/>
            <a:ext cx="8488680" cy="922020"/>
          </a:xfrm>
          <a:prstGeom prst="rect">
            <a:avLst/>
          </a:prstGeom>
          <a:noFill/>
        </p:spPr>
        <p:txBody>
          <a:bodyPr wrap="none" rtlCol="0">
            <a:spAutoFit/>
          </a:bodyPr>
          <a:lstStyle/>
          <a:p>
            <a:r>
              <a:rPr lang="en-US" sz="5400" b="1" dirty="0"/>
              <a:t>132kV Line 2 Maintenance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State: SPC</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6379" y="1750422"/>
            <a:ext cx="6983621" cy="4481874"/>
          </a:xfrm>
          <a:prstGeom prst="rect">
            <a:avLst/>
          </a:prstGeom>
          <a:ln>
            <a:noFill/>
          </a:ln>
          <a:effectLst>
            <a:outerShdw blurRad="292100" dist="139700" dir="2700000" algn="tl" rotWithShape="0">
              <a:srgbClr val="333333">
                <a:alpha val="65000"/>
              </a:srgbClr>
            </a:outerShdw>
          </a:effectLst>
        </p:spPr>
      </p:pic>
      <p:graphicFrame>
        <p:nvGraphicFramePr>
          <p:cNvPr id="4" name="Table 3"/>
          <p:cNvGraphicFramePr>
            <a:graphicFrameLocks noGrp="1"/>
          </p:cNvGraphicFramePr>
          <p:nvPr>
            <p:custDataLst>
              <p:tags r:id="rId1"/>
            </p:custDataLst>
          </p:nvPr>
        </p:nvGraphicFramePr>
        <p:xfrm>
          <a:off x="1370511" y="2436879"/>
          <a:ext cx="2783840" cy="2296160"/>
        </p:xfrm>
        <a:graphic>
          <a:graphicData uri="http://schemas.openxmlformats.org/drawingml/2006/table">
            <a:tbl>
              <a:tblPr firstRow="1" bandRow="1">
                <a:tableStyleId>{5940675A-B579-460E-94D1-54222C63F5DA}</a:tableStyleId>
              </a:tblPr>
              <a:tblGrid>
                <a:gridCol w="1538515"/>
                <a:gridCol w="1245325"/>
              </a:tblGrid>
              <a:tr h="370840">
                <a:tc>
                  <a:txBody>
                    <a:bodyPr/>
                    <a:lstStyle/>
                    <a:p>
                      <a:r>
                        <a:rPr lang="en-US" dirty="0"/>
                        <a:t>132 kV Line 2</a:t>
                      </a:r>
                    </a:p>
                  </a:txBody>
                  <a:tcPr/>
                </a:tc>
                <a:tc>
                  <a:txBody>
                    <a:bodyPr/>
                    <a:lstStyle/>
                    <a:p>
                      <a:r>
                        <a:rPr lang="en-US" dirty="0"/>
                        <a:t>Connected</a:t>
                      </a:r>
                    </a:p>
                  </a:txBody>
                  <a:tcPr/>
                </a:tc>
              </a:tr>
              <a:tr h="370840">
                <a:tc>
                  <a:txBody>
                    <a:bodyPr/>
                    <a:lstStyle/>
                    <a:p>
                      <a:r>
                        <a:rPr lang="en-US" dirty="0"/>
                        <a:t>Breaker E2Q1</a:t>
                      </a:r>
                    </a:p>
                  </a:txBody>
                  <a:tcPr/>
                </a:tc>
                <a:tc>
                  <a:txBody>
                    <a:bodyPr/>
                    <a:lstStyle/>
                    <a:p>
                      <a:r>
                        <a:rPr lang="en-US" dirty="0">
                          <a:solidFill>
                            <a:srgbClr val="FF0000"/>
                          </a:solidFill>
                        </a:rPr>
                        <a:t>CLOSED</a:t>
                      </a:r>
                    </a:p>
                  </a:txBody>
                  <a:tcPr/>
                </a:tc>
              </a:tr>
              <a:tr h="370840">
                <a:tc>
                  <a:txBody>
                    <a:bodyPr/>
                    <a:lstStyle/>
                    <a:p>
                      <a:r>
                        <a:rPr lang="en-US" dirty="0"/>
                        <a:t>Isolators E2Q10,</a:t>
                      </a:r>
                      <a:r>
                        <a:rPr lang="en-US" baseline="0" dirty="0"/>
                        <a:t>E2Q11</a:t>
                      </a:r>
                      <a:endParaRPr lang="en-US" dirty="0"/>
                    </a:p>
                  </a:txBody>
                  <a:tcPr/>
                </a:tc>
                <a:tc>
                  <a:txBody>
                    <a:bodyPr/>
                    <a:lstStyle/>
                    <a:p>
                      <a:r>
                        <a:rPr lang="en-US" dirty="0">
                          <a:solidFill>
                            <a:srgbClr val="FF0000"/>
                          </a:solidFill>
                        </a:rPr>
                        <a:t>CLOSED</a:t>
                      </a:r>
                    </a:p>
                  </a:txBody>
                  <a:tcPr/>
                </a:tc>
              </a:tr>
              <a:tr h="370840">
                <a:tc>
                  <a:txBody>
                    <a:bodyPr/>
                    <a:lstStyle/>
                    <a:p>
                      <a:r>
                        <a:rPr lang="en-US" dirty="0"/>
                        <a:t>Earthing Switches E2E10, E2E11</a:t>
                      </a:r>
                    </a:p>
                  </a:txBody>
                  <a:tcPr/>
                </a:tc>
                <a:tc>
                  <a:txBody>
                    <a:bodyPr/>
                    <a:lstStyle/>
                    <a:p>
                      <a:r>
                        <a:rPr lang="en-US" dirty="0">
                          <a:solidFill>
                            <a:srgbClr val="00B050"/>
                          </a:solidFill>
                        </a:rPr>
                        <a:t>OPEN</a:t>
                      </a:r>
                    </a:p>
                  </a:txBody>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Interlocking Conditions</a:t>
            </a:r>
          </a:p>
        </p:txBody>
      </p:sp>
      <p:graphicFrame>
        <p:nvGraphicFramePr>
          <p:cNvPr id="3" name="Table 2"/>
          <p:cNvGraphicFramePr>
            <a:graphicFrameLocks noGrp="1"/>
          </p:cNvGraphicFramePr>
          <p:nvPr/>
        </p:nvGraphicFramePr>
        <p:xfrm>
          <a:off x="1367247" y="1825870"/>
          <a:ext cx="4545873" cy="3516999"/>
        </p:xfrm>
        <a:graphic>
          <a:graphicData uri="http://schemas.openxmlformats.org/drawingml/2006/table">
            <a:tbl>
              <a:tblPr firstRow="1" firstCol="1" bandRow="1">
                <a:tableStyleId>{5940675A-B579-460E-94D1-54222C63F5DA}</a:tableStyleId>
              </a:tblPr>
              <a:tblGrid>
                <a:gridCol w="2133599"/>
                <a:gridCol w="766354"/>
                <a:gridCol w="1645920"/>
              </a:tblGrid>
              <a:tr h="562428">
                <a:tc gridSpan="2">
                  <a:txBody>
                    <a:bodyPr/>
                    <a:lstStyle/>
                    <a:p>
                      <a:pPr marL="0" marR="0" algn="l">
                        <a:lnSpc>
                          <a:spcPct val="125000"/>
                        </a:lnSpc>
                        <a:spcBef>
                          <a:spcPts val="300"/>
                        </a:spcBef>
                        <a:spcAft>
                          <a:spcPts val="0"/>
                        </a:spcAft>
                      </a:pPr>
                      <a:r>
                        <a:rPr lang="en-US" sz="1600" b="1" dirty="0">
                          <a:effectLst/>
                          <a:latin typeface="+mn-lt"/>
                          <a:ea typeface="宋体" panose="02010600030101010101" pitchFamily="2" charset="-122"/>
                        </a:rPr>
                        <a:t>Operation</a:t>
                      </a:r>
                    </a:p>
                  </a:txBody>
                  <a:tcPr marL="68580" marR="68580" marT="0" marB="0"/>
                </a:tc>
                <a:tc h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b="1" dirty="0">
                          <a:effectLst/>
                          <a:latin typeface="+mn-lt"/>
                          <a:ea typeface="宋体" panose="02010600030101010101" pitchFamily="2" charset="-122"/>
                        </a:rPr>
                        <a:t>Conditions</a:t>
                      </a:r>
                    </a:p>
                  </a:txBody>
                  <a:tcPr marL="68580" marR="68580" marT="0" marB="0"/>
                </a:tc>
              </a:tr>
              <a:tr h="387621">
                <a:tc rowSpan="2">
                  <a:txBody>
                    <a:bodyPr/>
                    <a:lstStyle/>
                    <a:p>
                      <a:pPr marL="0" marR="0" algn="l">
                        <a:lnSpc>
                          <a:spcPct val="125000"/>
                        </a:lnSpc>
                        <a:spcBef>
                          <a:spcPts val="300"/>
                        </a:spcBef>
                        <a:spcAft>
                          <a:spcPts val="0"/>
                        </a:spcAft>
                      </a:pPr>
                      <a:r>
                        <a:rPr lang="en-US" sz="1600" spc="-5" dirty="0">
                          <a:effectLst/>
                          <a:latin typeface="+mn-lt"/>
                        </a:rPr>
                        <a:t>Isolator E2Q11, E2Q12 </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E2Q1 </a:t>
                      </a:r>
                      <a:r>
                        <a:rPr lang="en-US" sz="1600" spc="-5" dirty="0">
                          <a:solidFill>
                            <a:srgbClr val="00B050"/>
                          </a:solidFill>
                          <a:effectLst/>
                          <a:latin typeface="+mn-lt"/>
                        </a:rPr>
                        <a:t>OPEN</a:t>
                      </a:r>
                      <a:endParaRPr lang="en-US" sz="1600" dirty="0">
                        <a:solidFill>
                          <a:srgbClr val="00B050"/>
                        </a:solidFill>
                        <a:effectLst/>
                        <a:latin typeface="+mn-lt"/>
                        <a:ea typeface="宋体" panose="02010600030101010101" pitchFamily="2" charset="-122"/>
                      </a:endParaRPr>
                    </a:p>
                  </a:txBody>
                  <a:tcPr marL="68580" marR="68580" marT="0" marB="0"/>
                </a:tc>
              </a:tr>
              <a:tr h="387621">
                <a:tc v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dirty="0">
                          <a:solidFill>
                            <a:srgbClr val="00B050"/>
                          </a:solidFill>
                          <a:effectLst/>
                          <a:latin typeface="+mn-lt"/>
                          <a:ea typeface="宋体" panose="02010600030101010101" pitchFamily="2" charset="-122"/>
                        </a:rPr>
                        <a:t>OPEN</a:t>
                      </a:r>
                    </a:p>
                  </a:txBody>
                  <a:tcPr marL="68580" marR="68580" marT="0" marB="0"/>
                </a:tc>
                <a:tc>
                  <a:txBody>
                    <a:bodyPr/>
                    <a:lstStyle/>
                    <a:p>
                      <a:pPr marL="0" marR="0" algn="l">
                        <a:lnSpc>
                          <a:spcPct val="125000"/>
                        </a:lnSpc>
                        <a:spcBef>
                          <a:spcPts val="300"/>
                        </a:spcBef>
                        <a:spcAft>
                          <a:spcPts val="0"/>
                        </a:spcAft>
                      </a:pPr>
                      <a:r>
                        <a:rPr lang="en-US" sz="1600" dirty="0">
                          <a:solidFill>
                            <a:schemeClr val="tx1"/>
                          </a:solidFill>
                          <a:effectLst/>
                          <a:latin typeface="+mn-lt"/>
                          <a:ea typeface="宋体" panose="02010600030101010101" pitchFamily="2" charset="-122"/>
                        </a:rPr>
                        <a:t>E2Q1</a:t>
                      </a:r>
                      <a:r>
                        <a:rPr lang="en-US" sz="1600" baseline="0" dirty="0">
                          <a:solidFill>
                            <a:srgbClr val="00B050"/>
                          </a:solidFill>
                          <a:effectLst/>
                          <a:latin typeface="+mn-lt"/>
                          <a:ea typeface="宋体" panose="02010600030101010101" pitchFamily="2" charset="-122"/>
                        </a:rPr>
                        <a:t> OPEN</a:t>
                      </a:r>
                      <a:endParaRPr lang="en-US" sz="1600" dirty="0">
                        <a:solidFill>
                          <a:srgbClr val="00B050"/>
                        </a:solidFill>
                        <a:effectLst/>
                        <a:latin typeface="+mn-lt"/>
                        <a:ea typeface="宋体" panose="02010600030101010101" pitchFamily="2" charset="-122"/>
                      </a:endParaRPr>
                    </a:p>
                  </a:txBody>
                  <a:tcPr marL="68580" marR="68580" marT="0" marB="0"/>
                </a:tc>
              </a:tr>
              <a:tr h="350529">
                <a:tc rowSpan="2">
                  <a:txBody>
                    <a:bodyPr/>
                    <a:lstStyle/>
                    <a:p>
                      <a:pPr marL="0" marR="0" algn="l">
                        <a:lnSpc>
                          <a:spcPct val="125000"/>
                        </a:lnSpc>
                        <a:spcBef>
                          <a:spcPts val="300"/>
                        </a:spcBef>
                        <a:spcAft>
                          <a:spcPts val="0"/>
                        </a:spcAft>
                      </a:pPr>
                      <a:r>
                        <a:rPr lang="en-US" sz="1600" spc="-5" dirty="0">
                          <a:effectLst/>
                          <a:latin typeface="+mn-lt"/>
                        </a:rPr>
                        <a:t>Circuit Breaker E2Q1 </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E2Q11 </a:t>
                      </a:r>
                      <a:r>
                        <a:rPr lang="en-US" sz="1600" spc="-5" dirty="0">
                          <a:solidFill>
                            <a:srgbClr val="FF0000"/>
                          </a:solidFill>
                          <a:effectLst/>
                          <a:latin typeface="+mn-lt"/>
                        </a:rPr>
                        <a:t>CLOSED</a:t>
                      </a:r>
                      <a:r>
                        <a:rPr lang="en-US" sz="1600" spc="-5" dirty="0">
                          <a:solidFill>
                            <a:schemeClr val="tx1"/>
                          </a:solidFill>
                          <a:effectLst/>
                          <a:latin typeface="+mn-lt"/>
                        </a:rPr>
                        <a:t>, E2Q12</a:t>
                      </a:r>
                      <a:r>
                        <a:rPr lang="en-US" sz="1600" spc="-5" dirty="0">
                          <a:solidFill>
                            <a:srgbClr val="FF0000"/>
                          </a:solidFill>
                          <a:effectLst/>
                          <a:latin typeface="+mn-lt"/>
                        </a:rPr>
                        <a:t> CLOSED</a:t>
                      </a:r>
                      <a:endParaRPr lang="en-US" sz="1600" spc="-5" dirty="0">
                        <a:solidFill>
                          <a:srgbClr val="FF0000"/>
                        </a:solidFill>
                        <a:effectLst/>
                        <a:latin typeface="+mn-lt"/>
                        <a:sym typeface="Symbol" panose="05050102010706020507" pitchFamily="18" charset="2"/>
                      </a:endParaRPr>
                    </a:p>
                  </a:txBody>
                  <a:tcPr marL="68580" marR="68580" marT="0" marB="0"/>
                </a:tc>
              </a:tr>
              <a:tr h="350529">
                <a:tc vMerge="1">
                  <a:txBody>
                    <a:bodyPr/>
                    <a:lstStyle/>
                    <a:p>
                      <a:endParaRPr lang="en-US"/>
                    </a:p>
                  </a:txBody>
                  <a:tcPr marL="68580" marR="68580" marT="0" marB="0"/>
                </a:tc>
                <a:tc>
                  <a:txBody>
                    <a:bodyPr/>
                    <a:lstStyle/>
                    <a:p>
                      <a:pPr marL="0" marR="0" algn="l">
                        <a:lnSpc>
                          <a:spcPct val="125000"/>
                        </a:lnSpc>
                        <a:spcBef>
                          <a:spcPts val="300"/>
                        </a:spcBef>
                        <a:spcAft>
                          <a:spcPts val="0"/>
                        </a:spcAft>
                      </a:pPr>
                      <a:r>
                        <a:rPr lang="en-US" sz="1600" dirty="0">
                          <a:solidFill>
                            <a:srgbClr val="00B050"/>
                          </a:solidFill>
                          <a:effectLst/>
                          <a:latin typeface="+mn-lt"/>
                          <a:ea typeface="宋体" panose="02010600030101010101" pitchFamily="2" charset="-122"/>
                        </a:rPr>
                        <a:t>OPEN</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1</a:t>
                      </a:r>
                      <a:endParaRPr lang="en-US" sz="1600" dirty="0">
                        <a:effectLst/>
                        <a:latin typeface="+mn-lt"/>
                        <a:ea typeface="宋体" panose="02010600030101010101" pitchFamily="2" charset="-122"/>
                      </a:endParaRPr>
                    </a:p>
                  </a:txBody>
                  <a:tcPr marL="68580" marR="68580" marT="0" marB="0"/>
                </a:tc>
              </a:tr>
              <a:tr h="350529">
                <a:tc>
                  <a:txBody>
                    <a:bodyPr/>
                    <a:lstStyle/>
                    <a:p>
                      <a:pPr marL="0" marR="0" algn="l">
                        <a:lnSpc>
                          <a:spcPct val="125000"/>
                        </a:lnSpc>
                        <a:spcBef>
                          <a:spcPts val="300"/>
                        </a:spcBef>
                        <a:spcAft>
                          <a:spcPts val="0"/>
                        </a:spcAft>
                      </a:pPr>
                      <a:r>
                        <a:rPr lang="en-US" sz="1600" spc="-5" dirty="0">
                          <a:effectLst/>
                          <a:latin typeface="+mn-lt"/>
                        </a:rPr>
                        <a:t>Earthing Switch E2E10</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E2Q11 </a:t>
                      </a:r>
                      <a:r>
                        <a:rPr lang="en-US" sz="1600" spc="-5" dirty="0">
                          <a:solidFill>
                            <a:srgbClr val="00B050"/>
                          </a:solidFill>
                          <a:effectLst/>
                          <a:latin typeface="+mn-lt"/>
                        </a:rPr>
                        <a:t>OPEN</a:t>
                      </a:r>
                      <a:r>
                        <a:rPr lang="en-US" sz="1600" spc="-5" dirty="0">
                          <a:solidFill>
                            <a:schemeClr val="tx1"/>
                          </a:solidFill>
                          <a:effectLst/>
                          <a:latin typeface="+mn-lt"/>
                        </a:rPr>
                        <a:t>, E2Q12</a:t>
                      </a:r>
                      <a:r>
                        <a:rPr lang="en-US" sz="1600" spc="-5" dirty="0">
                          <a:solidFill>
                            <a:srgbClr val="00B050"/>
                          </a:solidFill>
                          <a:effectLst/>
                          <a:latin typeface="+mn-lt"/>
                        </a:rPr>
                        <a:t> OPEN</a:t>
                      </a:r>
                      <a:endParaRPr lang="en-US" sz="1600" dirty="0">
                        <a:solidFill>
                          <a:srgbClr val="00B050"/>
                        </a:solidFill>
                        <a:effectLst/>
                        <a:latin typeface="+mn-lt"/>
                        <a:ea typeface="宋体" panose="02010600030101010101" pitchFamily="2" charset="-122"/>
                      </a:endParaRPr>
                    </a:p>
                  </a:txBody>
                  <a:tcPr marL="68580" marR="68580" marT="0" marB="0"/>
                </a:tc>
              </a:tr>
              <a:tr h="350529">
                <a:tc>
                  <a:txBody>
                    <a:bodyPr/>
                    <a:lstStyle/>
                    <a:p>
                      <a:pPr marL="0" marR="0" algn="l">
                        <a:lnSpc>
                          <a:spcPct val="125000"/>
                        </a:lnSpc>
                        <a:spcBef>
                          <a:spcPts val="300"/>
                        </a:spcBef>
                        <a:spcAft>
                          <a:spcPts val="0"/>
                        </a:spcAft>
                      </a:pPr>
                      <a:r>
                        <a:rPr lang="en-US" sz="1600" spc="-5" dirty="0">
                          <a:effectLst/>
                          <a:latin typeface="+mn-lt"/>
                        </a:rPr>
                        <a:t>Earthing Switch E2E11</a:t>
                      </a:r>
                      <a:endParaRPr lang="en-US" sz="1600" dirty="0">
                        <a:effectLst/>
                        <a:latin typeface="+mn-lt"/>
                        <a:ea typeface="宋体" panose="02010600030101010101" pitchFamily="2" charset="-122"/>
                      </a:endParaRPr>
                    </a:p>
                  </a:txBody>
                  <a:tcPr marL="68580" marR="68580" marT="0" marB="0"/>
                </a:tc>
                <a:tc>
                  <a:txBody>
                    <a:bodyPr/>
                    <a:lstStyle/>
                    <a:p>
                      <a:pPr marL="0" marR="0" algn="l">
                        <a:lnSpc>
                          <a:spcPct val="125000"/>
                        </a:lnSpc>
                        <a:spcBef>
                          <a:spcPts val="300"/>
                        </a:spcBef>
                        <a:spcAft>
                          <a:spcPts val="0"/>
                        </a:spcAft>
                      </a:pPr>
                      <a:r>
                        <a:rPr lang="en-US" sz="1600" dirty="0">
                          <a:solidFill>
                            <a:srgbClr val="FF0000"/>
                          </a:solidFill>
                          <a:effectLst/>
                          <a:latin typeface="+mn-lt"/>
                          <a:ea typeface="宋体" panose="02010600030101010101" pitchFamily="2" charset="-122"/>
                        </a:rPr>
                        <a:t>CLOSE</a:t>
                      </a:r>
                    </a:p>
                  </a:txBody>
                  <a:tcPr marL="68580" marR="68580" marT="0" marB="0"/>
                </a:tc>
                <a:tc>
                  <a:txBody>
                    <a:bodyPr/>
                    <a:lstStyle/>
                    <a:p>
                      <a:pPr marL="0" marR="0" algn="l">
                        <a:lnSpc>
                          <a:spcPct val="125000"/>
                        </a:lnSpc>
                        <a:spcBef>
                          <a:spcPts val="300"/>
                        </a:spcBef>
                        <a:spcAft>
                          <a:spcPts val="0"/>
                        </a:spcAft>
                      </a:pPr>
                      <a:r>
                        <a:rPr lang="en-US" sz="1600" spc="-5" dirty="0">
                          <a:effectLst/>
                          <a:latin typeface="+mn-lt"/>
                        </a:rPr>
                        <a:t>E2Q11 </a:t>
                      </a:r>
                      <a:r>
                        <a:rPr lang="en-US" sz="1600" spc="-5" dirty="0">
                          <a:solidFill>
                            <a:srgbClr val="00B050"/>
                          </a:solidFill>
                          <a:effectLst/>
                          <a:latin typeface="+mn-lt"/>
                        </a:rPr>
                        <a:t>OPEN</a:t>
                      </a:r>
                      <a:r>
                        <a:rPr lang="en-US" sz="1600" spc="-5" dirty="0">
                          <a:solidFill>
                            <a:schemeClr val="tx1"/>
                          </a:solidFill>
                          <a:effectLst/>
                          <a:latin typeface="+mn-lt"/>
                        </a:rPr>
                        <a:t>, E2Q12</a:t>
                      </a:r>
                      <a:r>
                        <a:rPr lang="en-US" sz="1600" spc="-5" dirty="0">
                          <a:solidFill>
                            <a:srgbClr val="00B050"/>
                          </a:solidFill>
                          <a:effectLst/>
                          <a:latin typeface="+mn-lt"/>
                        </a:rPr>
                        <a:t> OPEN</a:t>
                      </a:r>
                      <a:endParaRPr lang="en-US" sz="1600" dirty="0">
                        <a:effectLst/>
                        <a:latin typeface="+mn-lt"/>
                        <a:ea typeface="宋体" panose="02010600030101010101" pitchFamily="2" charset="-122"/>
                      </a:endParaRPr>
                    </a:p>
                  </a:txBody>
                  <a:tcPr marL="68580" marR="68580" marT="0" marB="0"/>
                </a:tc>
              </a:tr>
            </a:tbl>
          </a:graphicData>
        </a:graphic>
      </p:graphicFrame>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1169" t="10815" r="12742" b="15793"/>
          <a:stretch/>
        </p:blipFill>
        <p:spPr>
          <a:xfrm>
            <a:off x="7020108" y="1874517"/>
            <a:ext cx="3630475" cy="349282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Initial State: Overview</a:t>
            </a:r>
          </a:p>
        </p:txBody>
      </p:sp>
      <p:sp>
        <p:nvSpPr>
          <p:cNvPr id="5" name="Text Placeholder 4"/>
          <p:cNvSpPr>
            <a:spLocks noGrp="1"/>
          </p:cNvSpPr>
          <p:nvPr>
            <p:ph type="body" idx="1"/>
          </p:nvPr>
        </p:nvSpPr>
        <p:spPr>
          <a:xfrm>
            <a:off x="1373014" y="1241988"/>
            <a:ext cx="10052413" cy="456183"/>
          </a:xfrm>
        </p:spPr>
        <p:txBody>
          <a:bodyPr/>
          <a:lstStyle/>
          <a:p>
            <a:r>
              <a:rPr lang="en-US" dirty="0"/>
              <a:t>Pole 2 is Blocked. Pole 1 Operates in Ground return Mode</a:t>
            </a:r>
          </a:p>
        </p:txBody>
      </p:sp>
      <p:pic>
        <p:nvPicPr>
          <p:cNvPr id="9" name="Content Placeholder 8"/>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4274274" y="1813556"/>
            <a:ext cx="7531200" cy="4770123"/>
          </a:xfrm>
          <a:prstGeom prst="rect">
            <a:avLst/>
          </a:prstGeom>
          <a:ln>
            <a:noFill/>
          </a:ln>
          <a:effectLst>
            <a:outerShdw blurRad="292100" dist="139700" dir="2700000" algn="tl" rotWithShape="0">
              <a:srgbClr val="333333">
                <a:alpha val="65000"/>
              </a:srgbClr>
            </a:outerShdw>
          </a:effectLst>
        </p:spPr>
      </p:pic>
      <p:graphicFrame>
        <p:nvGraphicFramePr>
          <p:cNvPr id="10" name="Table 9"/>
          <p:cNvGraphicFramePr>
            <a:graphicFrameLocks noGrp="1"/>
          </p:cNvGraphicFramePr>
          <p:nvPr/>
        </p:nvGraphicFramePr>
        <p:xfrm>
          <a:off x="966651" y="2704371"/>
          <a:ext cx="3161212" cy="2988491"/>
        </p:xfrm>
        <a:graphic>
          <a:graphicData uri="http://schemas.openxmlformats.org/drawingml/2006/table">
            <a:tbl>
              <a:tblPr firstRow="1" bandRow="1">
                <a:tableStyleId>{5940675A-B579-460E-94D1-54222C63F5DA}</a:tableStyleId>
              </a:tblPr>
              <a:tblGrid>
                <a:gridCol w="1580606"/>
                <a:gridCol w="1580606"/>
              </a:tblGrid>
              <a:tr h="418011">
                <a:tc>
                  <a:txBody>
                    <a:bodyPr/>
                    <a:lstStyle/>
                    <a:p>
                      <a:r>
                        <a:rPr lang="en-US" sz="1800" dirty="0"/>
                        <a:t>Valve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A90996"/>
                          </a:solidFill>
                        </a:rPr>
                        <a:t>BLOCKED</a:t>
                      </a:r>
                    </a:p>
                  </a:txBody>
                  <a:tcPr/>
                </a:tc>
              </a:tr>
              <a:tr h="370840">
                <a:tc>
                  <a:txBody>
                    <a:bodyPr/>
                    <a:lstStyle/>
                    <a:p>
                      <a:r>
                        <a:rPr lang="en-US" sz="1800" dirty="0"/>
                        <a:t>Conv. T/F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t>De-energized</a:t>
                      </a:r>
                    </a:p>
                  </a:txBody>
                  <a:tcPr/>
                </a:tc>
              </a:tr>
              <a:tr h="370840">
                <a:tc>
                  <a:txBody>
                    <a:bodyPr/>
                    <a:lstStyle/>
                    <a:p>
                      <a:r>
                        <a:rPr lang="en-US" sz="1800" dirty="0"/>
                        <a:t>Pole 2 NBS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FFC000"/>
                          </a:solidFill>
                        </a:rPr>
                        <a:t>OPEN</a:t>
                      </a:r>
                    </a:p>
                  </a:txBody>
                  <a:tcPr/>
                </a:tc>
              </a:tr>
              <a:tr h="370840">
                <a:tc>
                  <a:txBody>
                    <a:bodyPr/>
                    <a:lstStyle/>
                    <a:p>
                      <a:r>
                        <a:rPr lang="en-US" sz="1800" dirty="0"/>
                        <a:t>Pole 2 Neutral bus WN2Q11, WN2Q12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FFC000"/>
                          </a:solidFill>
                        </a:rPr>
                        <a:t>OPEN</a:t>
                      </a:r>
                    </a:p>
                    <a:p>
                      <a:endParaRPr lang="en-US" dirty="0"/>
                    </a:p>
                    <a:p>
                      <a:endParaRPr lang="en-US" dirty="0"/>
                    </a:p>
                    <a:p>
                      <a:endParaRPr lang="en-US" dirty="0"/>
                    </a:p>
                  </a:txBody>
                  <a:tcPr/>
                </a:tc>
              </a:tr>
              <a:tr h="370840">
                <a:tc>
                  <a:txBody>
                    <a:bodyPr/>
                    <a:lstStyle/>
                    <a:p>
                      <a:r>
                        <a:rPr lang="en-US" sz="1800" dirty="0"/>
                        <a:t>Pole 2 bus WP2Q11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dirty="0">
                          <a:solidFill>
                            <a:srgbClr val="FFC000"/>
                          </a:solidFill>
                        </a:rPr>
                        <a:t>OPEN</a:t>
                      </a:r>
                    </a:p>
                    <a:p>
                      <a:endParaRPr lang="en-US" dirty="0"/>
                    </a:p>
                  </a:txBody>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678" y="1338677"/>
            <a:ext cx="7319824" cy="1477328"/>
          </a:xfrm>
          <a:prstGeom prst="rect">
            <a:avLst/>
          </a:prstGeom>
          <a:noFill/>
        </p:spPr>
        <p:txBody>
          <a:bodyPr wrap="none" rtlCol="0">
            <a:spAutoFit/>
          </a:bodyPr>
          <a:lstStyle/>
          <a:p>
            <a:pPr marL="342900" indent="-342900">
              <a:buAutoNum type="arabicPeriod"/>
            </a:pPr>
            <a:r>
              <a:rPr lang="en-US" b="1" dirty="0">
                <a:effectLst/>
              </a:rPr>
              <a:t>Close 132kV line 2 E2Q1 circuit breaker</a:t>
            </a:r>
            <a:endParaRPr lang="en-US" dirty="0"/>
          </a:p>
          <a:p>
            <a:pPr marL="285750" indent="-285750">
              <a:buFont typeface="Arial" panose="020B0604020202020204" pitchFamily="34" charset="0"/>
              <a:buChar char="•"/>
            </a:pPr>
            <a:r>
              <a:rPr lang="en-US" dirty="0">
                <a:effectLst/>
              </a:rPr>
              <a:t>Close E2Q1 Circuit Breaker using Operator Workstation Interface</a:t>
            </a:r>
          </a:p>
          <a:p>
            <a:pPr marL="285750" indent="-285750">
              <a:buFont typeface="Arial" panose="020B0604020202020204" pitchFamily="34" charset="0"/>
              <a:buChar char="•"/>
            </a:pPr>
            <a:r>
              <a:rPr lang="en-US" dirty="0">
                <a:effectLst/>
              </a:rPr>
              <a:t>Check 132kV Line 2 three phases have no voltage (Indirect power check)</a:t>
            </a:r>
            <a:endParaRPr lang="en-US" dirty="0"/>
          </a:p>
          <a:p>
            <a:pPr marL="285750" indent="-285750">
              <a:buFont typeface="Arial" panose="020B0604020202020204" pitchFamily="34" charset="0"/>
              <a:buChar char="•"/>
            </a:pPr>
            <a:r>
              <a:rPr lang="en-US" dirty="0">
                <a:effectLst/>
              </a:rPr>
              <a:t>Check E2Q1 Circuit Breaker mechanical position indicator is correct</a:t>
            </a:r>
            <a:endParaRPr lang="en-US" dirty="0"/>
          </a:p>
          <a:p>
            <a:pPr marL="285750" indent="-285750">
              <a:buFont typeface="Arial" panose="020B0604020202020204" pitchFamily="34" charset="0"/>
              <a:buChar char="•"/>
            </a:pPr>
            <a:r>
              <a:rPr lang="en-US" dirty="0">
                <a:effectLst/>
              </a:rPr>
              <a:t>Check E2Q1 control signal indication is correct </a:t>
            </a:r>
            <a:endParaRPr lang="en-US" b="1" dirty="0"/>
          </a:p>
        </p:txBody>
      </p:sp>
      <p:sp>
        <p:nvSpPr>
          <p:cNvPr id="8" name="TextBox 7"/>
          <p:cNvSpPr txBox="1"/>
          <p:nvPr/>
        </p:nvSpPr>
        <p:spPr>
          <a:xfrm>
            <a:off x="1186894" y="292443"/>
            <a:ext cx="10229252" cy="829945"/>
          </a:xfrm>
          <a:prstGeom prst="rect">
            <a:avLst/>
          </a:prstGeom>
          <a:noFill/>
        </p:spPr>
        <p:txBody>
          <a:bodyPr wrap="square" rtlCol="0">
            <a:spAutoFit/>
          </a:bodyPr>
          <a:lstStyle/>
          <a:p>
            <a:r>
              <a:rPr lang="en-US" sz="4800" b="1" dirty="0"/>
              <a:t>132kV Line 2 Maintenance: Step 1</a:t>
            </a:r>
          </a:p>
        </p:txBody>
      </p:sp>
      <p:sp>
        <p:nvSpPr>
          <p:cNvPr id="6" name="Right Arrow 5"/>
          <p:cNvSpPr/>
          <p:nvPr/>
        </p:nvSpPr>
        <p:spPr>
          <a:xfrm>
            <a:off x="5671713" y="3865537"/>
            <a:ext cx="1338251" cy="1275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51169" t="10815" r="12742" b="15793"/>
          <a:stretch/>
        </p:blipFill>
        <p:spPr>
          <a:xfrm>
            <a:off x="1585390" y="3000617"/>
            <a:ext cx="3630475" cy="3492826"/>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7465812" y="3000617"/>
            <a:ext cx="3638550" cy="349567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14994" y="1466547"/>
            <a:ext cx="10178322" cy="1477328"/>
          </a:xfrm>
          <a:prstGeom prst="rect">
            <a:avLst/>
          </a:prstGeom>
          <a:noFill/>
        </p:spPr>
        <p:txBody>
          <a:bodyPr wrap="square" rtlCol="0">
            <a:spAutoFit/>
          </a:bodyPr>
          <a:lstStyle/>
          <a:p>
            <a:r>
              <a:rPr lang="en-US" b="1" dirty="0">
                <a:effectLst/>
              </a:rPr>
              <a:t>2. </a:t>
            </a:r>
            <a:r>
              <a:rPr lang="en-US" b="1" dirty="0"/>
              <a:t>Open 132kV line 2 E2Q10 Isolator</a:t>
            </a:r>
            <a:endParaRPr lang="en-US" b="1" dirty="0">
              <a:effectLst/>
            </a:endParaRPr>
          </a:p>
          <a:p>
            <a:pPr marL="285750" indent="-285750">
              <a:buFont typeface="Arial" panose="020B0604020202020204" pitchFamily="34" charset="0"/>
              <a:buChar char="•"/>
            </a:pPr>
            <a:r>
              <a:rPr lang="en-US" dirty="0">
                <a:effectLst/>
              </a:rPr>
              <a:t>Close E2Q10 Isolator control power switch </a:t>
            </a:r>
            <a:r>
              <a:rPr lang="en-US" dirty="0"/>
              <a:t>and </a:t>
            </a:r>
            <a:r>
              <a:rPr lang="en-US" dirty="0">
                <a:effectLst/>
              </a:rPr>
              <a:t>motor power switch </a:t>
            </a:r>
            <a:endParaRPr lang="en-US" dirty="0"/>
          </a:p>
          <a:p>
            <a:pPr marL="285750" indent="-285750">
              <a:buFont typeface="Arial" panose="020B0604020202020204" pitchFamily="34" charset="0"/>
              <a:buChar char="•"/>
            </a:pPr>
            <a:r>
              <a:rPr lang="en-US" dirty="0">
                <a:effectLst/>
              </a:rPr>
              <a:t>Open E2Q10 Isolator using Operator Workstation Interface </a:t>
            </a:r>
            <a:endParaRPr lang="en-US" dirty="0"/>
          </a:p>
          <a:p>
            <a:pPr marL="285750" indent="-285750">
              <a:buFont typeface="Arial" panose="020B0604020202020204" pitchFamily="34" charset="0"/>
              <a:buChar char="•"/>
            </a:pPr>
            <a:r>
              <a:rPr lang="en-US" dirty="0">
                <a:effectLst/>
              </a:rPr>
              <a:t>Check E2Q10 three-phase switch is indeed open</a:t>
            </a:r>
            <a:r>
              <a:rPr lang="en-US" dirty="0"/>
              <a:t> and t</a:t>
            </a:r>
            <a:r>
              <a:rPr lang="en-US" dirty="0">
                <a:effectLst/>
              </a:rPr>
              <a:t>he position monitoring signal indication is correct</a:t>
            </a:r>
            <a:endParaRPr lang="en-US" dirty="0"/>
          </a:p>
          <a:p>
            <a:pPr marL="285750" indent="-285750">
              <a:buFont typeface="Arial" panose="020B0604020202020204" pitchFamily="34" charset="0"/>
              <a:buChar char="•"/>
            </a:pPr>
            <a:r>
              <a:rPr lang="en-US" dirty="0">
                <a:effectLst/>
              </a:rPr>
              <a:t>Open E2Q10 isolator control power switch and motor power switch</a:t>
            </a:r>
            <a:endParaRPr lang="en-US" b="1" dirty="0"/>
          </a:p>
        </p:txBody>
      </p:sp>
      <p:sp>
        <p:nvSpPr>
          <p:cNvPr id="9" name="TextBox 8"/>
          <p:cNvSpPr txBox="1"/>
          <p:nvPr/>
        </p:nvSpPr>
        <p:spPr>
          <a:xfrm>
            <a:off x="1186894" y="292443"/>
            <a:ext cx="10229252" cy="829945"/>
          </a:xfrm>
          <a:prstGeom prst="rect">
            <a:avLst/>
          </a:prstGeom>
          <a:noFill/>
        </p:spPr>
        <p:txBody>
          <a:bodyPr wrap="square" rtlCol="0">
            <a:spAutoFit/>
          </a:bodyPr>
          <a:lstStyle/>
          <a:p>
            <a:r>
              <a:rPr lang="en-US" sz="4800" b="1" dirty="0"/>
              <a:t>132kV Line 2 Maintenance: Step 2</a:t>
            </a:r>
          </a:p>
        </p:txBody>
      </p:sp>
      <p:sp>
        <p:nvSpPr>
          <p:cNvPr id="8" name="Right Arrow 7"/>
          <p:cNvSpPr/>
          <p:nvPr/>
        </p:nvSpPr>
        <p:spPr>
          <a:xfrm>
            <a:off x="5365755" y="4110883"/>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a:stretch>
            <a:fillRect/>
          </a:stretch>
        </p:blipFill>
        <p:spPr>
          <a:xfrm>
            <a:off x="1507399" y="3089439"/>
            <a:ext cx="3638550" cy="3495675"/>
          </a:xfrm>
          <a:prstGeom prst="rect">
            <a:avLst/>
          </a:prstGeom>
        </p:spPr>
      </p:pic>
      <p:pic>
        <p:nvPicPr>
          <p:cNvPr id="5" name="Picture 4"/>
          <p:cNvPicPr>
            <a:picLocks noChangeAspect="1"/>
          </p:cNvPicPr>
          <p:nvPr/>
        </p:nvPicPr>
        <p:blipFill>
          <a:blip r:embed="rId3"/>
          <a:stretch>
            <a:fillRect/>
          </a:stretch>
        </p:blipFill>
        <p:spPr>
          <a:xfrm>
            <a:off x="7457090" y="3089439"/>
            <a:ext cx="3619500" cy="35052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8209" y="1275206"/>
            <a:ext cx="10165258" cy="1754326"/>
          </a:xfrm>
          <a:prstGeom prst="rect">
            <a:avLst/>
          </a:prstGeom>
          <a:noFill/>
        </p:spPr>
        <p:txBody>
          <a:bodyPr wrap="square" rtlCol="0">
            <a:spAutoFit/>
          </a:bodyPr>
          <a:lstStyle/>
          <a:p>
            <a:r>
              <a:rPr lang="en-US" b="1" dirty="0"/>
              <a:t>3. Call RCC for permission to close E2E10. After they give permission, check there is no power on 132kV line 2. Then, close 132kV line 2 E2E10 Earthing switch</a:t>
            </a:r>
          </a:p>
          <a:p>
            <a:pPr marL="285750" indent="-285750">
              <a:buFont typeface="Arial" panose="020B0604020202020204" pitchFamily="34" charset="0"/>
              <a:buChar char="•"/>
            </a:pPr>
            <a:r>
              <a:rPr lang="en-US" dirty="0">
                <a:effectLst/>
              </a:rPr>
              <a:t>Close E2E10 Earthing switch control power switch and motor power switch </a:t>
            </a:r>
            <a:endParaRPr lang="en-US" dirty="0"/>
          </a:p>
          <a:p>
            <a:pPr marL="285750" indent="-285750">
              <a:buFont typeface="Arial" panose="020B0604020202020204" pitchFamily="34" charset="0"/>
              <a:buChar char="•"/>
            </a:pPr>
            <a:r>
              <a:rPr lang="en-US" dirty="0">
                <a:effectLst/>
              </a:rPr>
              <a:t>Close E2E10 Earthing switch using Operator Workstation Interface </a:t>
            </a:r>
            <a:endParaRPr lang="en-US" dirty="0"/>
          </a:p>
          <a:p>
            <a:pPr marL="285750" indent="-285750">
              <a:buFont typeface="Arial" panose="020B0604020202020204" pitchFamily="34" charset="0"/>
              <a:buChar char="•"/>
            </a:pPr>
            <a:r>
              <a:rPr lang="en-US" dirty="0">
                <a:effectLst/>
              </a:rPr>
              <a:t>Check E2E10 three-phase switch is indeed closed</a:t>
            </a:r>
            <a:r>
              <a:rPr lang="en-US" dirty="0"/>
              <a:t> and </a:t>
            </a:r>
            <a:r>
              <a:rPr lang="en-US" dirty="0">
                <a:effectLst/>
              </a:rPr>
              <a:t>position monitoring signal indication is correct</a:t>
            </a:r>
            <a:endParaRPr lang="en-US" dirty="0"/>
          </a:p>
          <a:p>
            <a:pPr marL="285750" indent="-285750">
              <a:buFont typeface="Arial" panose="020B0604020202020204" pitchFamily="34" charset="0"/>
              <a:buChar char="•"/>
            </a:pPr>
            <a:r>
              <a:rPr lang="en-US" dirty="0">
                <a:effectLst/>
              </a:rPr>
              <a:t>Open E2E10 Earthing switch control power switch</a:t>
            </a:r>
            <a:r>
              <a:rPr lang="en-US" dirty="0"/>
              <a:t> and </a:t>
            </a:r>
            <a:r>
              <a:rPr lang="en-US" dirty="0">
                <a:effectLst/>
              </a:rPr>
              <a:t>motor power switch</a:t>
            </a:r>
            <a:endParaRPr lang="en-US" b="1" dirty="0"/>
          </a:p>
        </p:txBody>
      </p:sp>
      <p:sp>
        <p:nvSpPr>
          <p:cNvPr id="10" name="TextBox 9"/>
          <p:cNvSpPr txBox="1"/>
          <p:nvPr/>
        </p:nvSpPr>
        <p:spPr>
          <a:xfrm>
            <a:off x="1251678" y="321955"/>
            <a:ext cx="10229252" cy="829945"/>
          </a:xfrm>
          <a:prstGeom prst="rect">
            <a:avLst/>
          </a:prstGeom>
          <a:noFill/>
        </p:spPr>
        <p:txBody>
          <a:bodyPr wrap="square" rtlCol="0">
            <a:spAutoFit/>
          </a:bodyPr>
          <a:lstStyle/>
          <a:p>
            <a:r>
              <a:rPr lang="en-US" sz="4800" b="1" dirty="0"/>
              <a:t>132kV Line 2 Maintenance: Step 3</a:t>
            </a:r>
          </a:p>
        </p:txBody>
      </p:sp>
      <p:sp>
        <p:nvSpPr>
          <p:cNvPr id="9" name="Right Arrow 8"/>
          <p:cNvSpPr/>
          <p:nvPr/>
        </p:nvSpPr>
        <p:spPr>
          <a:xfrm>
            <a:off x="5291862" y="4219255"/>
            <a:ext cx="1871529" cy="14527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1570096" y="3131018"/>
            <a:ext cx="3619500" cy="3505200"/>
          </a:xfrm>
          <a:prstGeom prst="rect">
            <a:avLst/>
          </a:prstGeom>
        </p:spPr>
      </p:pic>
      <p:pic>
        <p:nvPicPr>
          <p:cNvPr id="4" name="Picture 3"/>
          <p:cNvPicPr>
            <a:picLocks noChangeAspect="1"/>
          </p:cNvPicPr>
          <p:nvPr/>
        </p:nvPicPr>
        <p:blipFill>
          <a:blip r:embed="rId3"/>
          <a:stretch>
            <a:fillRect/>
          </a:stretch>
        </p:blipFill>
        <p:spPr>
          <a:xfrm>
            <a:off x="7265657" y="3197809"/>
            <a:ext cx="3609975" cy="349567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1678" y="1630677"/>
            <a:ext cx="10178322" cy="3593591"/>
          </a:xfrm>
        </p:spPr>
        <p:txBody>
          <a:bodyPr/>
          <a:lstStyle/>
          <a:p>
            <a:pPr marL="0" indent="0">
              <a:buNone/>
            </a:pPr>
            <a:r>
              <a:rPr lang="en-US" b="1" dirty="0">
                <a:solidFill>
                  <a:schemeClr val="tx1"/>
                </a:solidFill>
                <a:effectLst/>
              </a:rPr>
              <a:t>4. Open secondary voltage switch in the 132kV line 2 control cabinet. </a:t>
            </a:r>
          </a:p>
          <a:p>
            <a:r>
              <a:rPr lang="en-US" dirty="0">
                <a:solidFill>
                  <a:schemeClr val="tx1"/>
                </a:solidFill>
                <a:effectLst/>
              </a:rPr>
              <a:t>Check the name of the box and air switch.  Open secondary voltage switch. </a:t>
            </a:r>
          </a:p>
          <a:p>
            <a:r>
              <a:rPr lang="en-US" dirty="0">
                <a:solidFill>
                  <a:schemeClr val="tx1"/>
                </a:solidFill>
                <a:effectLst/>
              </a:rPr>
              <a:t>Strictly implement the guardianship and read-back system on site</a:t>
            </a:r>
            <a:endParaRPr lang="en-US" dirty="0">
              <a:solidFill>
                <a:schemeClr val="tx1"/>
              </a:solidFill>
            </a:endParaRPr>
          </a:p>
        </p:txBody>
      </p:sp>
      <p:sp>
        <p:nvSpPr>
          <p:cNvPr id="6" name="TextBox 5"/>
          <p:cNvSpPr txBox="1"/>
          <p:nvPr/>
        </p:nvSpPr>
        <p:spPr>
          <a:xfrm>
            <a:off x="1251678" y="544791"/>
            <a:ext cx="10229252" cy="829945"/>
          </a:xfrm>
          <a:prstGeom prst="rect">
            <a:avLst/>
          </a:prstGeom>
          <a:noFill/>
        </p:spPr>
        <p:txBody>
          <a:bodyPr wrap="square" rtlCol="0">
            <a:spAutoFit/>
          </a:bodyPr>
          <a:lstStyle/>
          <a:p>
            <a:r>
              <a:rPr lang="en-US" sz="4800" b="1" dirty="0"/>
              <a:t>132kV Line 2 Maintenance: Step 4</a:t>
            </a:r>
          </a:p>
        </p:txBody>
      </p:sp>
      <p:pic>
        <p:nvPicPr>
          <p:cNvPr id="7" name="Picture 6"/>
          <p:cNvPicPr>
            <a:picLocks noChangeAspect="1"/>
          </p:cNvPicPr>
          <p:nvPr/>
        </p:nvPicPr>
        <p:blipFill>
          <a:blip r:embed="rId2"/>
          <a:stretch>
            <a:fillRect/>
          </a:stretch>
        </p:blipFill>
        <p:spPr>
          <a:xfrm>
            <a:off x="3930274" y="3171683"/>
            <a:ext cx="3609975" cy="34956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Initial State: DC Yard</a:t>
            </a:r>
          </a:p>
        </p:txBody>
      </p:sp>
      <p:sp>
        <p:nvSpPr>
          <p:cNvPr id="5" name="Text Placeholder 4"/>
          <p:cNvSpPr>
            <a:spLocks noGrp="1"/>
          </p:cNvSpPr>
          <p:nvPr>
            <p:ph type="body" idx="1"/>
          </p:nvPr>
        </p:nvSpPr>
        <p:spPr>
          <a:xfrm>
            <a:off x="1347471" y="1127758"/>
            <a:ext cx="10077957" cy="475045"/>
          </a:xfrm>
        </p:spPr>
        <p:txBody>
          <a:bodyPr/>
          <a:lstStyle/>
          <a:p>
            <a:r>
              <a:rPr lang="en-US" dirty="0"/>
              <a:t>Pole 2 Valve is Blocked. Converter T/F is De-Energized</a:t>
            </a:r>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545874" y="1874517"/>
            <a:ext cx="7224422" cy="4622077"/>
          </a:xfrm>
          <a:prstGeom prst="rect">
            <a:avLst/>
          </a:prstGeom>
          <a:ln>
            <a:noFill/>
          </a:ln>
          <a:effectLst>
            <a:outerShdw blurRad="292100" dist="139700" dir="2700000" algn="tl" rotWithShape="0">
              <a:srgbClr val="333333">
                <a:alpha val="65000"/>
              </a:srgbClr>
            </a:outerShdw>
          </a:effectLst>
        </p:spPr>
      </p:pic>
      <p:graphicFrame>
        <p:nvGraphicFramePr>
          <p:cNvPr id="10" name="Table 9"/>
          <p:cNvGraphicFramePr>
            <a:graphicFrameLocks noGrp="1"/>
          </p:cNvGraphicFramePr>
          <p:nvPr>
            <p:custDataLst>
              <p:tags r:id="rId1"/>
            </p:custDataLst>
          </p:nvPr>
        </p:nvGraphicFramePr>
        <p:xfrm>
          <a:off x="1141289" y="1714770"/>
          <a:ext cx="3136394" cy="4394200"/>
        </p:xfrm>
        <a:graphic>
          <a:graphicData uri="http://schemas.openxmlformats.org/drawingml/2006/table">
            <a:tbl>
              <a:tblPr firstRow="1" bandRow="1">
                <a:tableStyleId>{5940675A-B579-460E-94D1-54222C63F5DA}</a:tableStyleId>
              </a:tblPr>
              <a:tblGrid>
                <a:gridCol w="1568197"/>
                <a:gridCol w="1568197"/>
              </a:tblGrid>
              <a:tr h="370840">
                <a:tc>
                  <a:txBody>
                    <a:bodyPr/>
                    <a:lstStyle/>
                    <a:p>
                      <a:pPr algn="l"/>
                      <a:r>
                        <a:rPr lang="en-US" dirty="0"/>
                        <a:t>Valve Hall Earth Switches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FF0000"/>
                          </a:solidFill>
                        </a:rPr>
                        <a:t>CLOSED</a:t>
                      </a:r>
                    </a:p>
                    <a:p>
                      <a:pPr algn="l"/>
                      <a:endParaRPr lang="en-US" dirty="0"/>
                    </a:p>
                  </a:txBody>
                  <a:tcPr/>
                </a:tc>
              </a:tr>
              <a:tr h="370840">
                <a:tc>
                  <a:txBody>
                    <a:bodyPr/>
                    <a:lstStyle/>
                    <a:p>
                      <a:pPr algn="l"/>
                      <a:r>
                        <a:rPr lang="en-US" dirty="0"/>
                        <a:t>DC Filter 1 and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smtClean="0">
                          <a:solidFill>
                            <a:schemeClr val="tx1"/>
                          </a:solidFill>
                        </a:rPr>
                        <a:t>Maintenance</a:t>
                      </a:r>
                      <a:endParaRPr lang="en-US" dirty="0">
                        <a:solidFill>
                          <a:schemeClr val="tx1"/>
                        </a:solidFill>
                      </a:endParaRPr>
                    </a:p>
                  </a:txBody>
                  <a:tcPr/>
                </a:tc>
              </a:tr>
              <a:tr h="370840">
                <a:tc>
                  <a:txBody>
                    <a:bodyPr/>
                    <a:lstStyle/>
                    <a:p>
                      <a:pPr algn="l"/>
                      <a:r>
                        <a:rPr lang="en-US" dirty="0"/>
                        <a:t>Converter Transformer Breakers B3Q2, B3Q3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FFC000"/>
                          </a:solidFill>
                        </a:rPr>
                        <a:t>OPEN</a:t>
                      </a:r>
                    </a:p>
                    <a:p>
                      <a:pPr algn="l"/>
                      <a:endParaRPr lang="en-US" dirty="0"/>
                    </a:p>
                  </a:txBody>
                  <a:tcPr/>
                </a:tc>
              </a:tr>
              <a:tr h="370840">
                <a:tc>
                  <a:txBody>
                    <a:bodyPr/>
                    <a:lstStyle/>
                    <a:p>
                      <a:pPr algn="l"/>
                      <a:r>
                        <a:rPr lang="en-US" dirty="0"/>
                        <a:t>Pole 2 NBS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FFC000"/>
                          </a:solidFill>
                        </a:rPr>
                        <a:t>OPEN</a:t>
                      </a:r>
                    </a:p>
                  </a:txBody>
                  <a:tcPr/>
                </a:tc>
              </a:tr>
              <a:tr h="370840">
                <a:tc>
                  <a:txBody>
                    <a:bodyPr/>
                    <a:lstStyle/>
                    <a:p>
                      <a:pPr algn="l"/>
                      <a:r>
                        <a:rPr lang="en-US" dirty="0"/>
                        <a:t>Pole 2 Neutral bus WN2Q11, WN2Q12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FFC000"/>
                          </a:solidFill>
                        </a:rPr>
                        <a:t>OPEN</a:t>
                      </a:r>
                    </a:p>
                    <a:p>
                      <a:pPr algn="l"/>
                      <a:endParaRPr lang="en-US" dirty="0"/>
                    </a:p>
                  </a:txBody>
                  <a:tcPr/>
                </a:tc>
              </a:tr>
              <a:tr h="370840">
                <a:tc>
                  <a:txBody>
                    <a:bodyPr/>
                    <a:lstStyle/>
                    <a:p>
                      <a:pPr algn="l"/>
                      <a:r>
                        <a:rPr lang="en-US" dirty="0"/>
                        <a:t>Pole 2 bus WP2Q11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FFC000"/>
                          </a:solidFill>
                        </a:rPr>
                        <a:t>OPEN</a:t>
                      </a:r>
                    </a:p>
                    <a:p>
                      <a:pPr algn="l"/>
                      <a:endParaRPr lang="en-US" dirty="0"/>
                    </a:p>
                  </a:txBody>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Initial State: AC Yard</a:t>
            </a:r>
          </a:p>
        </p:txBody>
      </p:sp>
      <p:sp>
        <p:nvSpPr>
          <p:cNvPr id="5" name="Text Placeholder 4"/>
          <p:cNvSpPr>
            <a:spLocks noGrp="1"/>
          </p:cNvSpPr>
          <p:nvPr>
            <p:ph type="body" idx="1"/>
          </p:nvPr>
        </p:nvSpPr>
        <p:spPr>
          <a:xfrm>
            <a:off x="1252728" y="1258387"/>
            <a:ext cx="10229306" cy="449645"/>
          </a:xfrm>
        </p:spPr>
        <p:txBody>
          <a:bodyPr/>
          <a:lstStyle/>
          <a:p>
            <a:r>
              <a:rPr lang="en-US" dirty="0"/>
              <a:t>Pole 2 Converter T/F is Disconnected from B.B.1 and B.B.2</a:t>
            </a:r>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390062" y="1864396"/>
            <a:ext cx="7423103" cy="4762503"/>
          </a:xfrm>
          <a:prstGeom prst="rect">
            <a:avLst/>
          </a:prstGeom>
          <a:ln>
            <a:noFill/>
          </a:ln>
          <a:effectLst>
            <a:outerShdw blurRad="292100" dist="139700" dir="2700000" algn="tl" rotWithShape="0">
              <a:srgbClr val="333333">
                <a:alpha val="65000"/>
              </a:srgbClr>
            </a:outerShdw>
          </a:effectLst>
        </p:spPr>
      </p:pic>
      <p:graphicFrame>
        <p:nvGraphicFramePr>
          <p:cNvPr id="10" name="Table 9"/>
          <p:cNvGraphicFramePr>
            <a:graphicFrameLocks noGrp="1"/>
          </p:cNvGraphicFramePr>
          <p:nvPr>
            <p:custDataLst>
              <p:tags r:id="rId1"/>
            </p:custDataLst>
          </p:nvPr>
        </p:nvGraphicFramePr>
        <p:xfrm>
          <a:off x="1184361" y="2599727"/>
          <a:ext cx="3005764" cy="3017520"/>
        </p:xfrm>
        <a:graphic>
          <a:graphicData uri="http://schemas.openxmlformats.org/drawingml/2006/table">
            <a:tbl>
              <a:tblPr firstRow="1" bandRow="1">
                <a:tableStyleId>{5940675A-B579-460E-94D1-54222C63F5DA}</a:tableStyleId>
              </a:tblPr>
              <a:tblGrid>
                <a:gridCol w="1986863"/>
                <a:gridCol w="1018901"/>
              </a:tblGrid>
              <a:tr h="370840">
                <a:tc>
                  <a:txBody>
                    <a:bodyPr/>
                    <a:lstStyle/>
                    <a:p>
                      <a:r>
                        <a:rPr lang="en-US" dirty="0"/>
                        <a:t>Pole 2 Converter T/F Breakers B3Q2, B3Q3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FFC000"/>
                          </a:solidFill>
                        </a:rPr>
                        <a:t>OPEN</a:t>
                      </a:r>
                    </a:p>
                    <a:p>
                      <a:endParaRPr lang="en-US" dirty="0"/>
                    </a:p>
                  </a:txBody>
                  <a:tcPr/>
                </a:tc>
              </a:tr>
              <a:tr h="370840">
                <a:tc>
                  <a:txBody>
                    <a:bodyPr/>
                    <a:lstStyle/>
                    <a:p>
                      <a:r>
                        <a:rPr lang="en-US" dirty="0"/>
                        <a:t>Isolators B3Q21, B3Q22, B3Q31, B3Q32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FFC000"/>
                          </a:solidFill>
                        </a:rPr>
                        <a:t>OPEN</a:t>
                      </a:r>
                    </a:p>
                    <a:p>
                      <a:endParaRPr lang="en-US" dirty="0"/>
                    </a:p>
                  </a:txBody>
                  <a:tcPr/>
                </a:tc>
              </a:tr>
              <a:tr h="370840">
                <a:tc>
                  <a:txBody>
                    <a:bodyPr/>
                    <a:lstStyle/>
                    <a:p>
                      <a:r>
                        <a:rPr lang="en-US" dirty="0"/>
                        <a:t>Earth Switches B3E20, B3E21, B3E22, B3E31, B3E32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solidFill>
                            <a:srgbClr val="00B050"/>
                          </a:solidFill>
                        </a:rPr>
                        <a:t>OPEN</a:t>
                      </a:r>
                    </a:p>
                    <a:p>
                      <a:endParaRPr lang="en-US"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 Interlocking</a:t>
            </a:r>
          </a:p>
        </p:txBody>
      </p:sp>
      <p:graphicFrame>
        <p:nvGraphicFramePr>
          <p:cNvPr id="7" name="Content Placeholder 6"/>
          <p:cNvGraphicFramePr>
            <a:graphicFrameLocks noGrp="1"/>
          </p:cNvGraphicFramePr>
          <p:nvPr>
            <p:ph idx="1"/>
            <p:custDataLst>
              <p:tags r:id="rId1"/>
            </p:custDataLst>
          </p:nvPr>
        </p:nvGraphicFramePr>
        <p:xfrm>
          <a:off x="1251678" y="1553799"/>
          <a:ext cx="10313305" cy="3928043"/>
        </p:xfrm>
        <a:graphic>
          <a:graphicData uri="http://schemas.openxmlformats.org/drawingml/2006/table">
            <a:tbl>
              <a:tblPr firstRow="1" firstCol="1" bandRow="1">
                <a:tableStyleId>{5940675A-B579-460E-94D1-54222C63F5DA}</a:tableStyleId>
              </a:tblPr>
              <a:tblGrid>
                <a:gridCol w="1255893"/>
                <a:gridCol w="566681"/>
                <a:gridCol w="8490731"/>
              </a:tblGrid>
              <a:tr h="514283">
                <a:tc gridSpan="2">
                  <a:txBody>
                    <a:bodyPr/>
                    <a:lstStyle/>
                    <a:p>
                      <a:pPr marL="0" marR="0">
                        <a:lnSpc>
                          <a:spcPct val="150000"/>
                        </a:lnSpc>
                        <a:spcBef>
                          <a:spcPts val="300"/>
                        </a:spcBef>
                        <a:spcAft>
                          <a:spcPts val="0"/>
                        </a:spcAft>
                      </a:pPr>
                      <a:r>
                        <a:rPr lang="en-US" sz="1600" b="1" dirty="0">
                          <a:effectLst/>
                          <a:latin typeface="+mn-lt"/>
                          <a:ea typeface="宋体" panose="02010600030101010101" pitchFamily="2" charset="-122"/>
                        </a:rPr>
                        <a:t>OPERATION</a:t>
                      </a:r>
                    </a:p>
                  </a:txBody>
                  <a:tcPr marL="22035" marR="22035" marT="0" marB="0"/>
                </a:tc>
                <a:tc hMerge="1">
                  <a:txBody>
                    <a:bodyPr/>
                    <a:lstStyle/>
                    <a:p>
                      <a:endParaRPr lang="en-US"/>
                    </a:p>
                  </a:txBody>
                  <a:tcPr marL="22035" marR="22035" marT="0" marB="0"/>
                </a:tc>
                <a:tc>
                  <a:txBody>
                    <a:bodyPr/>
                    <a:lstStyle/>
                    <a:p>
                      <a:pPr marL="0" marR="0">
                        <a:lnSpc>
                          <a:spcPct val="150000"/>
                        </a:lnSpc>
                        <a:spcBef>
                          <a:spcPts val="300"/>
                        </a:spcBef>
                        <a:spcAft>
                          <a:spcPts val="0"/>
                        </a:spcAft>
                      </a:pPr>
                      <a:r>
                        <a:rPr lang="en-US" sz="1600" b="1" dirty="0">
                          <a:effectLst/>
                          <a:latin typeface="+mn-lt"/>
                          <a:ea typeface="宋体" panose="02010600030101010101" pitchFamily="2" charset="-122"/>
                        </a:rPr>
                        <a:t>INTERLOCKING</a:t>
                      </a:r>
                      <a:r>
                        <a:rPr lang="en-US" sz="1600" b="1" baseline="0" dirty="0">
                          <a:effectLst/>
                          <a:latin typeface="+mn-lt"/>
                          <a:ea typeface="宋体" panose="02010600030101010101" pitchFamily="2" charset="-122"/>
                        </a:rPr>
                        <a:t> CONDITION</a:t>
                      </a:r>
                      <a:endParaRPr lang="en-US" sz="1600" b="1" dirty="0">
                        <a:effectLst/>
                        <a:latin typeface="+mn-lt"/>
                        <a:ea typeface="宋体" panose="02010600030101010101" pitchFamily="2" charset="-122"/>
                      </a:endParaRPr>
                    </a:p>
                  </a:txBody>
                  <a:tcPr marL="22035" marR="22035" marT="0" marB="0"/>
                </a:tc>
              </a:tr>
              <a:tr h="196835">
                <a:tc rowSpan="2">
                  <a:txBody>
                    <a:bodyPr/>
                    <a:lstStyle/>
                    <a:p>
                      <a:pPr marL="0" marR="0">
                        <a:lnSpc>
                          <a:spcPct val="150000"/>
                        </a:lnSpc>
                        <a:spcBef>
                          <a:spcPts val="300"/>
                        </a:spcBef>
                        <a:spcAft>
                          <a:spcPts val="0"/>
                        </a:spcAft>
                      </a:pPr>
                      <a:r>
                        <a:rPr lang="en-US" sz="1600" spc="-5" dirty="0">
                          <a:effectLst/>
                          <a:latin typeface="+mn-lt"/>
                        </a:rPr>
                        <a:t>P2.WN-Q11</a:t>
                      </a:r>
                      <a:endParaRPr lang="en-US" sz="1600" dirty="0">
                        <a:effectLst/>
                        <a:latin typeface="+mn-lt"/>
                        <a:ea typeface="宋体" panose="02010600030101010101" pitchFamily="2" charset="-122"/>
                      </a:endParaRPr>
                    </a:p>
                  </a:txBody>
                  <a:tcPr marL="22035" marR="22035" marT="0" marB="0"/>
                </a:tc>
                <a:tc>
                  <a:txBody>
                    <a:bodyPr/>
                    <a:lstStyle/>
                    <a:p>
                      <a:pPr marL="0" marR="0">
                        <a:lnSpc>
                          <a:spcPct val="150000"/>
                        </a:lnSpc>
                        <a:spcBef>
                          <a:spcPts val="300"/>
                        </a:spcBef>
                        <a:spcAft>
                          <a:spcPts val="0"/>
                        </a:spcAft>
                      </a:pPr>
                      <a:r>
                        <a:rPr lang="en-US" sz="1400" spc="-5" dirty="0">
                          <a:solidFill>
                            <a:srgbClr val="FF0000"/>
                          </a:solidFill>
                          <a:effectLst/>
                          <a:latin typeface="+mn-lt"/>
                        </a:rPr>
                        <a:t>ON</a:t>
                      </a:r>
                      <a:endParaRPr lang="en-US" sz="1600" dirty="0">
                        <a:solidFill>
                          <a:srgbClr val="FF0000"/>
                        </a:solidFill>
                        <a:effectLst/>
                        <a:latin typeface="+mn-lt"/>
                        <a:ea typeface="宋体" panose="02010600030101010101" pitchFamily="2" charset="-122"/>
                      </a:endParaRPr>
                    </a:p>
                  </a:txBody>
                  <a:tcPr marL="22035" marR="22035" marT="0" marB="0"/>
                </a:tc>
                <a:tc>
                  <a:txBody>
                    <a:bodyPr/>
                    <a:lstStyle/>
                    <a:p>
                      <a:pPr marL="0" marR="0">
                        <a:lnSpc>
                          <a:spcPct val="150000"/>
                        </a:lnSpc>
                        <a:spcBef>
                          <a:spcPts val="300"/>
                        </a:spcBef>
                        <a:spcAft>
                          <a:spcPts val="0"/>
                        </a:spcAft>
                      </a:pPr>
                      <a:r>
                        <a:rPr lang="en-US" sz="1400" u="none" kern="1200" dirty="0" smtClean="0">
                          <a:solidFill>
                            <a:schemeClr val="tx1"/>
                          </a:solidFill>
                          <a:effectLst/>
                          <a:latin typeface="+mn-lt"/>
                          <a:ea typeface="+mn-ea"/>
                          <a:cs typeface="+mn-cs"/>
                        </a:rPr>
                        <a:t>P2-WN-Q21 </a:t>
                      </a:r>
                      <a:r>
                        <a:rPr lang="en-US" sz="1400" u="none" kern="1200" dirty="0" smtClean="0">
                          <a:solidFill>
                            <a:srgbClr val="00B050"/>
                          </a:solidFill>
                          <a:effectLst/>
                          <a:latin typeface="+mn-lt"/>
                          <a:ea typeface="+mn-ea"/>
                          <a:cs typeface="+mn-cs"/>
                        </a:rPr>
                        <a:t>OPEN</a:t>
                      </a:r>
                      <a:r>
                        <a:rPr lang="en-US" sz="1400" u="none" kern="1200" dirty="0" smtClean="0">
                          <a:solidFill>
                            <a:schemeClr val="tx1"/>
                          </a:solidFill>
                          <a:effectLst/>
                          <a:latin typeface="+mn-lt"/>
                          <a:ea typeface="+mn-ea"/>
                          <a:cs typeface="+mn-cs"/>
                        </a:rPr>
                        <a:t>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P2.WN-Q22 </a:t>
                      </a:r>
                      <a:r>
                        <a:rPr lang="en-US" sz="1400" u="none" kern="1200" dirty="0" smtClean="0">
                          <a:solidFill>
                            <a:srgbClr val="00B050"/>
                          </a:solidFill>
                          <a:effectLst/>
                          <a:latin typeface="+mn-lt"/>
                          <a:ea typeface="+mn-ea"/>
                          <a:cs typeface="+mn-cs"/>
                        </a:rPr>
                        <a:t>OPEN</a:t>
                      </a:r>
                      <a:r>
                        <a:rPr lang="en-US" sz="1400" u="none" kern="1200" dirty="0" smtClean="0">
                          <a:solidFill>
                            <a:schemeClr val="tx1"/>
                          </a:solidFill>
                          <a:effectLst/>
                          <a:latin typeface="+mn-lt"/>
                          <a:ea typeface="+mn-ea"/>
                          <a:cs typeface="+mn-cs"/>
                        </a:rPr>
                        <a:t>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P2-WP-Q21 </a:t>
                      </a:r>
                      <a:r>
                        <a:rPr lang="en-US" sz="1400" u="none" kern="1200" dirty="0" smtClean="0">
                          <a:solidFill>
                            <a:srgbClr val="00B050"/>
                          </a:solidFill>
                          <a:effectLst/>
                          <a:latin typeface="+mn-lt"/>
                          <a:ea typeface="+mn-ea"/>
                          <a:cs typeface="+mn-cs"/>
                        </a:rPr>
                        <a:t>OPEN</a:t>
                      </a:r>
                      <a:r>
                        <a:rPr lang="en-US" sz="1400" u="none" kern="1200" dirty="0" smtClean="0">
                          <a:solidFill>
                            <a:schemeClr val="tx1"/>
                          </a:solidFill>
                          <a:effectLst/>
                          <a:latin typeface="+mn-lt"/>
                          <a:ea typeface="+mn-ea"/>
                          <a:cs typeface="+mn-cs"/>
                        </a:rPr>
                        <a:t>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WN-Q21 </a:t>
                      </a:r>
                      <a:r>
                        <a:rPr lang="en-US" sz="1400" u="none" kern="1200" dirty="0" smtClean="0">
                          <a:solidFill>
                            <a:srgbClr val="00B050"/>
                          </a:solidFill>
                          <a:effectLst/>
                          <a:latin typeface="+mn-lt"/>
                          <a:ea typeface="+mn-ea"/>
                          <a:cs typeface="+mn-cs"/>
                        </a:rPr>
                        <a:t>OPEN</a:t>
                      </a:r>
                      <a:r>
                        <a:rPr lang="en-US" sz="1400" u="none" kern="1200" dirty="0" smtClean="0">
                          <a:solidFill>
                            <a:schemeClr val="tx1"/>
                          </a:solidFill>
                          <a:effectLst/>
                          <a:latin typeface="+mn-lt"/>
                          <a:ea typeface="+mn-ea"/>
                          <a:cs typeface="+mn-cs"/>
                        </a:rPr>
                        <a:t> </a:t>
                      </a:r>
                      <a:r>
                        <a:rPr lang="en-US" sz="1400" u="none" kern="1200" dirty="0" smtClean="0">
                          <a:solidFill>
                            <a:schemeClr val="tx1"/>
                          </a:solidFill>
                          <a:effectLst/>
                          <a:latin typeface="+mn-lt"/>
                          <a:ea typeface="+mn-ea"/>
                          <a:cs typeface="+mn-cs"/>
                          <a:sym typeface="Symbol" panose="05050102010706020507" pitchFamily="18" charset="2"/>
                        </a:rPr>
                        <a:t>and </a:t>
                      </a:r>
                      <a:r>
                        <a:rPr lang="en-US" sz="1400" u="none" kern="1200" dirty="0" smtClean="0">
                          <a:solidFill>
                            <a:schemeClr val="tx1"/>
                          </a:solidFill>
                          <a:effectLst/>
                          <a:latin typeface="+mn-lt"/>
                          <a:ea typeface="+mn-ea"/>
                          <a:cs typeface="+mn-cs"/>
                        </a:rPr>
                        <a:t>(S1-WN-Q2 </a:t>
                      </a:r>
                      <a:r>
                        <a:rPr lang="en-US" sz="1400" u="none" kern="1200" dirty="0" smtClean="0">
                          <a:solidFill>
                            <a:srgbClr val="00B050"/>
                          </a:solidFill>
                          <a:effectLst/>
                          <a:latin typeface="+mn-lt"/>
                          <a:ea typeface="+mn-ea"/>
                          <a:cs typeface="+mn-cs"/>
                        </a:rPr>
                        <a:t>OPEN</a:t>
                      </a:r>
                      <a:r>
                        <a:rPr lang="en-US" sz="1400" u="none" kern="1200" dirty="0" smtClean="0">
                          <a:solidFill>
                            <a:schemeClr val="tx1"/>
                          </a:solidFill>
                          <a:effectLst/>
                          <a:latin typeface="+mn-lt"/>
                          <a:ea typeface="+mn-ea"/>
                          <a:cs typeface="+mn-cs"/>
                        </a:rPr>
                        <a:t>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WN-Q1 </a:t>
                      </a:r>
                      <a:r>
                        <a:rPr lang="en-US" sz="1400" u="none" kern="1200" dirty="0" smtClean="0">
                          <a:solidFill>
                            <a:srgbClr val="00B050"/>
                          </a:solidFill>
                          <a:effectLst/>
                          <a:latin typeface="+mn-lt"/>
                          <a:ea typeface="+mn-ea"/>
                          <a:cs typeface="+mn-cs"/>
                        </a:rPr>
                        <a:t>OPEN</a:t>
                      </a:r>
                      <a:r>
                        <a:rPr lang="en-US" sz="1400" u="none" kern="1200" dirty="0" smtClean="0">
                          <a:solidFill>
                            <a:schemeClr val="tx1"/>
                          </a:solidFill>
                          <a:effectLst/>
                          <a:latin typeface="+mn-lt"/>
                          <a:ea typeface="+mn-ea"/>
                          <a:cs typeface="+mn-cs"/>
                        </a:rPr>
                        <a:t> </a:t>
                      </a:r>
                      <a:r>
                        <a:rPr lang="en-US" sz="1400" u="none" kern="1200" dirty="0" smtClean="0">
                          <a:solidFill>
                            <a:schemeClr val="tx1"/>
                          </a:solidFill>
                          <a:effectLst/>
                          <a:latin typeface="+mn-lt"/>
                          <a:ea typeface="+mn-ea"/>
                          <a:cs typeface="+mn-cs"/>
                          <a:sym typeface="Symbol" panose="05050102010706020507" pitchFamily="18" charset="2"/>
                        </a:rPr>
                        <a:t>or</a:t>
                      </a:r>
                      <a:r>
                        <a:rPr lang="en-US" sz="1400" u="none" kern="1200" dirty="0" smtClean="0">
                          <a:solidFill>
                            <a:schemeClr val="tx1"/>
                          </a:solidFill>
                          <a:effectLst/>
                          <a:latin typeface="+mn-lt"/>
                          <a:ea typeface="+mn-ea"/>
                          <a:cs typeface="+mn-cs"/>
                        </a:rPr>
                        <a:t> P2-WN-Q1 </a:t>
                      </a:r>
                      <a:r>
                        <a:rPr lang="en-US" sz="1400" u="none" kern="1200" dirty="0" smtClean="0">
                          <a:solidFill>
                            <a:srgbClr val="00B050"/>
                          </a:solidFill>
                          <a:effectLst/>
                          <a:latin typeface="+mn-lt"/>
                          <a:ea typeface="+mn-ea"/>
                          <a:cs typeface="+mn-cs"/>
                        </a:rPr>
                        <a:t>OPEN</a:t>
                      </a:r>
                      <a:r>
                        <a:rPr lang="en-US" sz="1400" u="none" kern="1200" dirty="0" smtClean="0">
                          <a:solidFill>
                            <a:schemeClr val="tx1"/>
                          </a:solidFill>
                          <a:effectLst/>
                          <a:latin typeface="+mn-lt"/>
                          <a:ea typeface="+mn-ea"/>
                          <a:cs typeface="+mn-cs"/>
                        </a:rPr>
                        <a:t>)</a:t>
                      </a:r>
                      <a:endParaRPr lang="en-US" sz="1400" u="none" dirty="0">
                        <a:solidFill>
                          <a:schemeClr val="tx1"/>
                        </a:solidFill>
                        <a:effectLst/>
                        <a:latin typeface="+mn-lt"/>
                        <a:ea typeface="宋体" panose="02010600030101010101" pitchFamily="2" charset="-122"/>
                      </a:endParaRPr>
                    </a:p>
                  </a:txBody>
                  <a:tcPr marL="22035" marR="22035" marT="0" marB="0"/>
                </a:tc>
              </a:tr>
              <a:tr h="0">
                <a:tc vMerge="1">
                  <a:txBody>
                    <a:bodyPr/>
                    <a:lstStyle/>
                    <a:p>
                      <a:endParaRPr lang="en-US"/>
                    </a:p>
                  </a:txBody>
                  <a:tcPr marL="22035" marR="22035" marT="0" marB="0"/>
                </a:tc>
                <a:tc>
                  <a:txBody>
                    <a:bodyPr/>
                    <a:lstStyle/>
                    <a:p>
                      <a:pPr marL="0" marR="0">
                        <a:lnSpc>
                          <a:spcPct val="150000"/>
                        </a:lnSpc>
                        <a:spcBef>
                          <a:spcPts val="300"/>
                        </a:spcBef>
                        <a:spcAft>
                          <a:spcPts val="0"/>
                        </a:spcAft>
                      </a:pPr>
                      <a:r>
                        <a:rPr lang="en-US" sz="1400" spc="-5" dirty="0">
                          <a:solidFill>
                            <a:srgbClr val="00B050"/>
                          </a:solidFill>
                          <a:effectLst/>
                          <a:latin typeface="+mn-lt"/>
                        </a:rPr>
                        <a:t>OFF</a:t>
                      </a:r>
                      <a:endParaRPr lang="en-US" sz="1600" dirty="0">
                        <a:solidFill>
                          <a:srgbClr val="00B050"/>
                        </a:solidFill>
                        <a:effectLst/>
                        <a:latin typeface="+mn-lt"/>
                        <a:ea typeface="宋体" panose="02010600030101010101" pitchFamily="2" charset="-122"/>
                      </a:endParaRPr>
                    </a:p>
                  </a:txBody>
                  <a:tcPr marL="22035" marR="22035" marT="0" marB="0"/>
                </a:tc>
                <a:tc>
                  <a:txBody>
                    <a:bodyPr/>
                    <a:lstStyle/>
                    <a:p>
                      <a:pPr marL="0" marR="0">
                        <a:lnSpc>
                          <a:spcPct val="150000"/>
                        </a:lnSpc>
                        <a:spcBef>
                          <a:spcPts val="300"/>
                        </a:spcBef>
                        <a:spcAft>
                          <a:spcPts val="0"/>
                        </a:spcAft>
                      </a:pPr>
                      <a:r>
                        <a:rPr lang="en-US" sz="1400" u="none" kern="1200" dirty="0" smtClean="0">
                          <a:solidFill>
                            <a:schemeClr val="tx1"/>
                          </a:solidFill>
                          <a:effectLst/>
                          <a:latin typeface="+mn-lt"/>
                          <a:ea typeface="+mn-ea"/>
                          <a:cs typeface="+mn-cs"/>
                        </a:rPr>
                        <a:t>P2-WN-Q1  </a:t>
                      </a:r>
                      <a:r>
                        <a:rPr lang="en-US" sz="1400" u="none" kern="1200" dirty="0" smtClean="0">
                          <a:solidFill>
                            <a:srgbClr val="00B050"/>
                          </a:solidFill>
                          <a:effectLst/>
                          <a:latin typeface="+mn-lt"/>
                          <a:ea typeface="+mn-ea"/>
                          <a:cs typeface="+mn-cs"/>
                        </a:rPr>
                        <a:t>OPEN</a:t>
                      </a:r>
                      <a:endParaRPr lang="en-US" sz="1400" u="none" dirty="0">
                        <a:solidFill>
                          <a:schemeClr val="tx1"/>
                        </a:solidFill>
                        <a:effectLst/>
                        <a:latin typeface="+mn-lt"/>
                        <a:ea typeface="宋体" panose="02010600030101010101" pitchFamily="2" charset="-122"/>
                      </a:endParaRPr>
                    </a:p>
                  </a:txBody>
                  <a:tcPr marL="22035" marR="22035" marT="0" marB="0"/>
                </a:tc>
              </a:tr>
              <a:tr h="0">
                <a:tc rowSpan="2">
                  <a:txBody>
                    <a:bodyPr/>
                    <a:lstStyle/>
                    <a:p>
                      <a:pPr marL="0" marR="0">
                        <a:lnSpc>
                          <a:spcPct val="150000"/>
                        </a:lnSpc>
                        <a:spcBef>
                          <a:spcPts val="300"/>
                        </a:spcBef>
                        <a:spcAft>
                          <a:spcPts val="0"/>
                        </a:spcAft>
                      </a:pPr>
                      <a:r>
                        <a:rPr lang="en-US" sz="1600" spc="-5" dirty="0">
                          <a:effectLst/>
                          <a:latin typeface="+mn-lt"/>
                        </a:rPr>
                        <a:t>P2.WN-Q12 </a:t>
                      </a:r>
                      <a:endParaRPr lang="en-US" sz="1600" dirty="0">
                        <a:effectLst/>
                        <a:latin typeface="+mn-lt"/>
                        <a:ea typeface="宋体" panose="02010600030101010101" pitchFamily="2" charset="-122"/>
                      </a:endParaRPr>
                    </a:p>
                  </a:txBody>
                  <a:tcPr marL="22035" marR="22035" marT="0" marB="0"/>
                </a:tc>
                <a:tc>
                  <a:txBody>
                    <a:bodyPr/>
                    <a:lstStyle/>
                    <a:p>
                      <a:pPr marL="0" marR="0">
                        <a:lnSpc>
                          <a:spcPct val="150000"/>
                        </a:lnSpc>
                        <a:spcBef>
                          <a:spcPts val="300"/>
                        </a:spcBef>
                        <a:spcAft>
                          <a:spcPts val="0"/>
                        </a:spcAft>
                      </a:pPr>
                      <a:r>
                        <a:rPr lang="en-US" sz="1400" spc="-5" dirty="0">
                          <a:solidFill>
                            <a:srgbClr val="FF0000"/>
                          </a:solidFill>
                          <a:effectLst/>
                          <a:latin typeface="+mn-lt"/>
                        </a:rPr>
                        <a:t>ON</a:t>
                      </a:r>
                      <a:endParaRPr lang="en-US" sz="1600" dirty="0">
                        <a:solidFill>
                          <a:srgbClr val="FF0000"/>
                        </a:solidFill>
                        <a:effectLst/>
                        <a:latin typeface="+mn-lt"/>
                        <a:ea typeface="宋体" panose="02010600030101010101" pitchFamily="2" charset="-122"/>
                      </a:endParaRPr>
                    </a:p>
                  </a:txBody>
                  <a:tcPr marL="22035" marR="22035" marT="0" marB="0"/>
                </a:tc>
                <a:tc>
                  <a:txBody>
                    <a:bodyPr/>
                    <a:lstStyle/>
                    <a:p>
                      <a:pPr marL="0" marR="0">
                        <a:lnSpc>
                          <a:spcPct val="150000"/>
                        </a:lnSpc>
                        <a:spcBef>
                          <a:spcPts val="300"/>
                        </a:spcBef>
                        <a:spcAft>
                          <a:spcPts val="0"/>
                        </a:spcAft>
                      </a:pPr>
                      <a:r>
                        <a:rPr lang="en-US" sz="1400" u="none" kern="1200" dirty="0" smtClean="0">
                          <a:solidFill>
                            <a:schemeClr val="tx1"/>
                          </a:solidFill>
                          <a:effectLst/>
                          <a:latin typeface="+mn-lt"/>
                          <a:ea typeface="+mn-ea"/>
                          <a:cs typeface="+mn-cs"/>
                        </a:rPr>
                        <a:t>P2-WN-Q1 </a:t>
                      </a:r>
                      <a:r>
                        <a:rPr lang="en-US" sz="1400" u="none" kern="1200" dirty="0" smtClean="0">
                          <a:solidFill>
                            <a:srgbClr val="00B050"/>
                          </a:solidFill>
                          <a:effectLst/>
                          <a:latin typeface="+mn-lt"/>
                          <a:ea typeface="+mn-ea"/>
                          <a:cs typeface="+mn-cs"/>
                        </a:rPr>
                        <a:t>OPEN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P2-WN-Q21 </a:t>
                      </a:r>
                      <a:r>
                        <a:rPr lang="en-US" sz="1400" u="none" kern="1200" dirty="0" smtClean="0">
                          <a:solidFill>
                            <a:srgbClr val="00B050"/>
                          </a:solidFill>
                          <a:effectLst/>
                          <a:latin typeface="+mn-lt"/>
                          <a:ea typeface="+mn-ea"/>
                          <a:cs typeface="+mn-cs"/>
                        </a:rPr>
                        <a:t>OPEN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P2.WN-Q22 </a:t>
                      </a:r>
                      <a:r>
                        <a:rPr lang="en-US" sz="1400" u="none" kern="1200" dirty="0" smtClean="0">
                          <a:solidFill>
                            <a:srgbClr val="00B050"/>
                          </a:solidFill>
                          <a:effectLst/>
                          <a:latin typeface="+mn-lt"/>
                          <a:ea typeface="+mn-ea"/>
                          <a:cs typeface="+mn-cs"/>
                        </a:rPr>
                        <a:t>OPEN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P2-WP-Q21 </a:t>
                      </a:r>
                      <a:r>
                        <a:rPr lang="en-US" sz="1400" u="none" kern="1200" dirty="0" smtClean="0">
                          <a:solidFill>
                            <a:srgbClr val="00B050"/>
                          </a:solidFill>
                          <a:effectLst/>
                          <a:latin typeface="+mn-lt"/>
                          <a:ea typeface="+mn-ea"/>
                          <a:cs typeface="+mn-cs"/>
                        </a:rPr>
                        <a:t>OPEN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baseline="0" dirty="0" smtClean="0">
                          <a:solidFill>
                            <a:schemeClr val="tx1"/>
                          </a:solidFill>
                          <a:effectLst/>
                          <a:latin typeface="+mn-lt"/>
                          <a:ea typeface="+mn-ea"/>
                          <a:cs typeface="+mn-cs"/>
                          <a:sym typeface="Symbol" panose="05050102010706020507" pitchFamily="18" charset="2"/>
                        </a:rPr>
                        <a:t> </a:t>
                      </a:r>
                      <a:r>
                        <a:rPr lang="en-US" sz="1400" u="none" kern="1200" dirty="0" smtClean="0">
                          <a:solidFill>
                            <a:schemeClr val="tx1"/>
                          </a:solidFill>
                          <a:effectLst/>
                          <a:latin typeface="+mn-lt"/>
                          <a:ea typeface="+mn-ea"/>
                          <a:cs typeface="+mn-cs"/>
                        </a:rPr>
                        <a:t>WN-Q22 </a:t>
                      </a:r>
                      <a:r>
                        <a:rPr lang="en-US" sz="1400" u="none" kern="1200" dirty="0" smtClean="0">
                          <a:solidFill>
                            <a:srgbClr val="00B050"/>
                          </a:solidFill>
                          <a:effectLst/>
                          <a:latin typeface="+mn-lt"/>
                          <a:ea typeface="+mn-ea"/>
                          <a:cs typeface="+mn-cs"/>
                        </a:rPr>
                        <a:t>OPEN</a:t>
                      </a:r>
                      <a:endParaRPr lang="en-US" sz="1400" u="none" dirty="0">
                        <a:solidFill>
                          <a:schemeClr val="tx1"/>
                        </a:solidFill>
                        <a:effectLst/>
                        <a:latin typeface="+mn-lt"/>
                        <a:ea typeface="宋体" panose="02010600030101010101" pitchFamily="2" charset="-122"/>
                      </a:endParaRPr>
                    </a:p>
                  </a:txBody>
                  <a:tcPr marL="22035" marR="22035" marT="0" marB="0"/>
                </a:tc>
              </a:tr>
              <a:tr h="0">
                <a:tc vMerge="1">
                  <a:txBody>
                    <a:bodyPr/>
                    <a:lstStyle/>
                    <a:p>
                      <a:endParaRPr lang="en-US"/>
                    </a:p>
                  </a:txBody>
                  <a:tcPr marL="22035" marR="22035" marT="0" marB="0"/>
                </a:tc>
                <a:tc>
                  <a:txBody>
                    <a:bodyPr/>
                    <a:lstStyle/>
                    <a:p>
                      <a:pPr marL="0" marR="0">
                        <a:lnSpc>
                          <a:spcPct val="150000"/>
                        </a:lnSpc>
                        <a:spcBef>
                          <a:spcPts val="300"/>
                        </a:spcBef>
                        <a:spcAft>
                          <a:spcPts val="0"/>
                        </a:spcAft>
                      </a:pPr>
                      <a:r>
                        <a:rPr lang="en-US" sz="1400" spc="-5" dirty="0">
                          <a:solidFill>
                            <a:srgbClr val="00B050"/>
                          </a:solidFill>
                          <a:effectLst/>
                          <a:latin typeface="+mn-lt"/>
                        </a:rPr>
                        <a:t>OFF</a:t>
                      </a:r>
                      <a:endParaRPr lang="en-US" sz="1600" dirty="0">
                        <a:solidFill>
                          <a:srgbClr val="00B050"/>
                        </a:solidFill>
                        <a:effectLst/>
                        <a:latin typeface="+mn-lt"/>
                        <a:ea typeface="宋体" panose="02010600030101010101" pitchFamily="2" charset="-122"/>
                      </a:endParaRPr>
                    </a:p>
                  </a:txBody>
                  <a:tcPr marL="22035" marR="22035" marT="0" marB="0"/>
                </a:tc>
                <a:tc>
                  <a:txBody>
                    <a:bodyPr/>
                    <a:lstStyle/>
                    <a:p>
                      <a:pPr marL="0" marR="0">
                        <a:lnSpc>
                          <a:spcPct val="150000"/>
                        </a:lnSpc>
                        <a:spcBef>
                          <a:spcPts val="300"/>
                        </a:spcBef>
                        <a:spcAft>
                          <a:spcPts val="0"/>
                        </a:spcAft>
                      </a:pPr>
                      <a:r>
                        <a:rPr lang="en-US" sz="1400" u="none" kern="1200" dirty="0" smtClean="0">
                          <a:solidFill>
                            <a:schemeClr val="tx1"/>
                          </a:solidFill>
                          <a:effectLst/>
                          <a:latin typeface="+mn-lt"/>
                          <a:ea typeface="+mn-ea"/>
                          <a:cs typeface="+mn-cs"/>
                        </a:rPr>
                        <a:t>P2-WN-Q1</a:t>
                      </a:r>
                      <a:r>
                        <a:rPr lang="en-US" sz="1400" u="none" kern="1200" baseline="0" dirty="0" smtClean="0">
                          <a:solidFill>
                            <a:schemeClr val="tx1"/>
                          </a:solidFill>
                          <a:effectLst/>
                          <a:latin typeface="+mn-lt"/>
                          <a:ea typeface="+mn-ea"/>
                          <a:cs typeface="+mn-cs"/>
                        </a:rPr>
                        <a:t> </a:t>
                      </a:r>
                      <a:r>
                        <a:rPr lang="en-US" sz="1400" u="none" kern="1200" dirty="0" smtClean="0">
                          <a:solidFill>
                            <a:srgbClr val="00B050"/>
                          </a:solidFill>
                          <a:effectLst/>
                          <a:latin typeface="+mn-lt"/>
                          <a:ea typeface="+mn-ea"/>
                          <a:cs typeface="+mn-cs"/>
                        </a:rPr>
                        <a:t>OPEN</a:t>
                      </a:r>
                      <a:r>
                        <a:rPr lang="en-US" sz="1400" u="none" kern="1200" dirty="0" smtClean="0">
                          <a:solidFill>
                            <a:schemeClr val="tx1"/>
                          </a:solidFill>
                          <a:effectLst/>
                          <a:latin typeface="+mn-lt"/>
                          <a:ea typeface="+mn-ea"/>
                          <a:cs typeface="+mn-cs"/>
                        </a:rPr>
                        <a:t> </a:t>
                      </a:r>
                      <a:r>
                        <a:rPr lang="en-US" sz="1400" u="none" kern="1200" dirty="0" smtClean="0">
                          <a:solidFill>
                            <a:schemeClr val="tx1"/>
                          </a:solidFill>
                          <a:effectLst/>
                          <a:latin typeface="+mn-lt"/>
                          <a:ea typeface="+mn-ea"/>
                          <a:cs typeface="+mn-cs"/>
                          <a:sym typeface="Symbol" panose="05050102010706020507" pitchFamily="18" charset="2"/>
                        </a:rPr>
                        <a:t>or</a:t>
                      </a:r>
                      <a:r>
                        <a:rPr lang="en-US" sz="1400" u="none" kern="1200" dirty="0" smtClean="0">
                          <a:solidFill>
                            <a:schemeClr val="tx1"/>
                          </a:solidFill>
                          <a:effectLst/>
                          <a:latin typeface="+mn-lt"/>
                          <a:ea typeface="+mn-ea"/>
                          <a:cs typeface="+mn-cs"/>
                        </a:rPr>
                        <a:t> WN-Q13 </a:t>
                      </a:r>
                      <a:r>
                        <a:rPr lang="en-US" sz="1400" u="none" kern="1200" dirty="0" smtClean="0">
                          <a:solidFill>
                            <a:srgbClr val="00B050"/>
                          </a:solidFill>
                          <a:effectLst/>
                          <a:latin typeface="+mn-lt"/>
                          <a:ea typeface="+mn-ea"/>
                          <a:cs typeface="+mn-cs"/>
                        </a:rPr>
                        <a:t>OPEN</a:t>
                      </a:r>
                      <a:endParaRPr lang="en-US" sz="1400" u="none" dirty="0">
                        <a:solidFill>
                          <a:schemeClr val="tx1"/>
                        </a:solidFill>
                        <a:effectLst/>
                        <a:latin typeface="+mn-lt"/>
                        <a:ea typeface="宋体" panose="02010600030101010101" pitchFamily="2" charset="-122"/>
                      </a:endParaRPr>
                    </a:p>
                  </a:txBody>
                  <a:tcPr marL="22035" marR="22035" marT="0" marB="0"/>
                </a:tc>
              </a:tr>
              <a:tr h="0">
                <a:tc rowSpan="2">
                  <a:txBody>
                    <a:bodyPr/>
                    <a:lstStyle/>
                    <a:p>
                      <a:pPr marL="0" marR="0">
                        <a:lnSpc>
                          <a:spcPct val="150000"/>
                        </a:lnSpc>
                        <a:spcBef>
                          <a:spcPts val="300"/>
                        </a:spcBef>
                        <a:spcAft>
                          <a:spcPts val="0"/>
                        </a:spcAft>
                      </a:pPr>
                      <a:r>
                        <a:rPr lang="en-US" sz="1600" spc="-5" dirty="0">
                          <a:effectLst/>
                          <a:latin typeface="+mn-lt"/>
                        </a:rPr>
                        <a:t>P2-WN-Q1</a:t>
                      </a:r>
                      <a:endParaRPr lang="en-US" sz="1600" dirty="0">
                        <a:effectLst/>
                        <a:latin typeface="+mn-lt"/>
                        <a:ea typeface="宋体" panose="02010600030101010101" pitchFamily="2" charset="-122"/>
                      </a:endParaRPr>
                    </a:p>
                  </a:txBody>
                  <a:tcPr marL="22035" marR="22035" marT="0" marB="0"/>
                </a:tc>
                <a:tc>
                  <a:txBody>
                    <a:bodyPr/>
                    <a:lstStyle/>
                    <a:p>
                      <a:pPr marL="0" marR="0">
                        <a:lnSpc>
                          <a:spcPct val="150000"/>
                        </a:lnSpc>
                        <a:spcBef>
                          <a:spcPts val="300"/>
                        </a:spcBef>
                        <a:spcAft>
                          <a:spcPts val="0"/>
                        </a:spcAft>
                      </a:pPr>
                      <a:r>
                        <a:rPr lang="en-US" sz="1400" spc="-5" dirty="0">
                          <a:solidFill>
                            <a:srgbClr val="FF0000"/>
                          </a:solidFill>
                          <a:effectLst/>
                          <a:latin typeface="+mn-lt"/>
                        </a:rPr>
                        <a:t>ON</a:t>
                      </a:r>
                      <a:endParaRPr lang="en-US" sz="1600" dirty="0">
                        <a:solidFill>
                          <a:srgbClr val="FF0000"/>
                        </a:solidFill>
                        <a:effectLst/>
                        <a:latin typeface="+mn-lt"/>
                        <a:ea typeface="宋体" panose="02010600030101010101" pitchFamily="2" charset="-122"/>
                      </a:endParaRPr>
                    </a:p>
                  </a:txBody>
                  <a:tcPr marL="22035" marR="22035" marT="0" marB="0"/>
                </a:tc>
                <a:tc>
                  <a:txBody>
                    <a:bodyPr/>
                    <a:lstStyle/>
                    <a:p>
                      <a:pPr marL="0" marR="0">
                        <a:lnSpc>
                          <a:spcPct val="150000"/>
                        </a:lnSpc>
                        <a:spcBef>
                          <a:spcPts val="300"/>
                        </a:spcBef>
                        <a:spcAft>
                          <a:spcPts val="0"/>
                        </a:spcAft>
                      </a:pPr>
                      <a:r>
                        <a:rPr lang="en-US" sz="1400" u="none" spc="-5" dirty="0">
                          <a:solidFill>
                            <a:schemeClr val="tx1"/>
                          </a:solidFill>
                          <a:effectLst/>
                          <a:latin typeface="+mn-lt"/>
                        </a:rPr>
                        <a:t>1</a:t>
                      </a:r>
                      <a:endParaRPr lang="en-US" sz="1400" u="none" dirty="0">
                        <a:solidFill>
                          <a:schemeClr val="tx1"/>
                        </a:solidFill>
                        <a:effectLst/>
                        <a:latin typeface="+mn-lt"/>
                        <a:ea typeface="宋体" panose="02010600030101010101" pitchFamily="2" charset="-122"/>
                      </a:endParaRPr>
                    </a:p>
                  </a:txBody>
                  <a:tcPr marL="22035" marR="22035" marT="0" marB="0"/>
                </a:tc>
              </a:tr>
              <a:tr h="320040">
                <a:tc vMerge="1">
                  <a:txBody>
                    <a:bodyPr/>
                    <a:lstStyle/>
                    <a:p>
                      <a:endParaRPr lang="en-US"/>
                    </a:p>
                  </a:txBody>
                  <a:tcPr marL="22035" marR="22035" marT="0" marB="0"/>
                </a:tc>
                <a:tc>
                  <a:txBody>
                    <a:bodyPr/>
                    <a:lstStyle/>
                    <a:p>
                      <a:pPr marL="0" marR="0">
                        <a:lnSpc>
                          <a:spcPct val="150000"/>
                        </a:lnSpc>
                        <a:spcBef>
                          <a:spcPts val="300"/>
                        </a:spcBef>
                        <a:spcAft>
                          <a:spcPts val="0"/>
                        </a:spcAft>
                      </a:pPr>
                      <a:r>
                        <a:rPr lang="en-US" sz="1400" spc="-5" dirty="0">
                          <a:solidFill>
                            <a:srgbClr val="00B050"/>
                          </a:solidFill>
                          <a:effectLst/>
                          <a:latin typeface="+mn-lt"/>
                        </a:rPr>
                        <a:t>OFF</a:t>
                      </a:r>
                      <a:endParaRPr lang="en-US" sz="1600" dirty="0">
                        <a:solidFill>
                          <a:srgbClr val="00B050"/>
                        </a:solidFill>
                        <a:effectLst/>
                        <a:latin typeface="+mn-lt"/>
                        <a:ea typeface="宋体" panose="02010600030101010101" pitchFamily="2" charset="-122"/>
                      </a:endParaRPr>
                    </a:p>
                  </a:txBody>
                  <a:tcPr marL="22035" marR="22035" marT="0" marB="0"/>
                </a:tc>
                <a:tc>
                  <a:txBody>
                    <a:bodyPr/>
                    <a:lstStyle/>
                    <a:p>
                      <a:pPr marL="0" marR="0">
                        <a:lnSpc>
                          <a:spcPct val="150000"/>
                        </a:lnSpc>
                        <a:spcBef>
                          <a:spcPts val="300"/>
                        </a:spcBef>
                        <a:spcAft>
                          <a:spcPts val="0"/>
                        </a:spcAft>
                      </a:pPr>
                      <a:r>
                        <a:rPr lang="en-US" sz="1400" u="none" spc="-5" dirty="0">
                          <a:solidFill>
                            <a:schemeClr val="tx1"/>
                          </a:solidFill>
                          <a:effectLst/>
                          <a:latin typeface="+mn-lt"/>
                        </a:rPr>
                        <a:t>(P2BLK </a:t>
                      </a:r>
                      <a:r>
                        <a:rPr lang="en-US" sz="1400" u="none" spc="-5" dirty="0" smtClean="0">
                          <a:solidFill>
                            <a:schemeClr val="tx1"/>
                          </a:solidFill>
                          <a:effectLst/>
                          <a:latin typeface="+mn-lt"/>
                          <a:sym typeface="Symbol" panose="05050102010706020507" pitchFamily="18" charset="2"/>
                        </a:rPr>
                        <a:t>or</a:t>
                      </a:r>
                      <a:r>
                        <a:rPr lang="en-US" sz="1400" u="none" spc="-5" dirty="0" smtClean="0">
                          <a:solidFill>
                            <a:schemeClr val="tx1"/>
                          </a:solidFill>
                          <a:effectLst/>
                          <a:latin typeface="+mn-lt"/>
                        </a:rPr>
                        <a:t> </a:t>
                      </a:r>
                      <a:r>
                        <a:rPr lang="en-US" sz="1400" u="none" spc="-5" dirty="0">
                          <a:solidFill>
                            <a:schemeClr val="tx1"/>
                          </a:solidFill>
                          <a:effectLst/>
                          <a:latin typeface="+mn-lt"/>
                        </a:rPr>
                        <a:t>P2ESOF) </a:t>
                      </a:r>
                      <a:r>
                        <a:rPr lang="en-US" sz="1400" u="none" spc="-5" dirty="0" smtClean="0">
                          <a:solidFill>
                            <a:schemeClr val="tx1"/>
                          </a:solidFill>
                          <a:effectLst/>
                          <a:latin typeface="+mn-lt"/>
                          <a:sym typeface="Symbol" panose="05050102010706020507" pitchFamily="18" charset="2"/>
                        </a:rPr>
                        <a:t>and</a:t>
                      </a:r>
                      <a:r>
                        <a:rPr lang="en-US" sz="1400" u="none" spc="-5" dirty="0" smtClean="0">
                          <a:solidFill>
                            <a:schemeClr val="tx1"/>
                          </a:solidFill>
                          <a:effectLst/>
                          <a:latin typeface="+mn-lt"/>
                        </a:rPr>
                        <a:t> </a:t>
                      </a:r>
                      <a:r>
                        <a:rPr lang="en-US" sz="1400" u="none" spc="-5" dirty="0">
                          <a:solidFill>
                            <a:schemeClr val="tx1"/>
                          </a:solidFill>
                          <a:effectLst/>
                          <a:latin typeface="+mn-lt"/>
                        </a:rPr>
                        <a:t>P2Idne &lt;102.4% </a:t>
                      </a:r>
                      <a:endParaRPr lang="en-US" sz="1400" u="none" dirty="0">
                        <a:solidFill>
                          <a:schemeClr val="tx1"/>
                        </a:solidFill>
                        <a:effectLst/>
                        <a:latin typeface="+mn-lt"/>
                        <a:ea typeface="宋体" panose="02010600030101010101" pitchFamily="2" charset="-122"/>
                      </a:endParaRPr>
                    </a:p>
                  </a:txBody>
                  <a:tcPr marL="22035" marR="22035" marT="0" marB="0"/>
                </a:tc>
              </a:tr>
              <a:tr h="411898">
                <a:tc rowSpan="2">
                  <a:txBody>
                    <a:bodyPr/>
                    <a:lstStyle/>
                    <a:p>
                      <a:pPr marL="0" marR="0" algn="l">
                        <a:lnSpc>
                          <a:spcPct val="150000"/>
                        </a:lnSpc>
                        <a:spcBef>
                          <a:spcPts val="300"/>
                        </a:spcBef>
                        <a:spcAft>
                          <a:spcPts val="0"/>
                        </a:spcAft>
                      </a:pPr>
                      <a:r>
                        <a:rPr lang="en-US" sz="1600" spc="-5" dirty="0">
                          <a:effectLst/>
                          <a:latin typeface="+mn-lt"/>
                        </a:rPr>
                        <a:t>P2-WP-Q11</a:t>
                      </a:r>
                      <a:endParaRPr lang="en-US" sz="1600" dirty="0">
                        <a:effectLst/>
                        <a:latin typeface="+mn-lt"/>
                        <a:ea typeface="宋体" panose="02010600030101010101" pitchFamily="2" charset="-122"/>
                      </a:endParaRPr>
                    </a:p>
                  </a:txBody>
                  <a:tcPr marL="22035" marR="22035" marT="0" marB="0"/>
                </a:tc>
                <a:tc>
                  <a:txBody>
                    <a:bodyPr/>
                    <a:lstStyle/>
                    <a:p>
                      <a:pPr marL="0" marR="0">
                        <a:lnSpc>
                          <a:spcPct val="150000"/>
                        </a:lnSpc>
                        <a:spcBef>
                          <a:spcPts val="300"/>
                        </a:spcBef>
                        <a:spcAft>
                          <a:spcPts val="0"/>
                        </a:spcAft>
                      </a:pPr>
                      <a:r>
                        <a:rPr lang="en-US" sz="1400" spc="-5" dirty="0">
                          <a:solidFill>
                            <a:srgbClr val="FF0000"/>
                          </a:solidFill>
                          <a:effectLst/>
                          <a:latin typeface="+mn-lt"/>
                        </a:rPr>
                        <a:t>ON</a:t>
                      </a:r>
                      <a:endParaRPr lang="en-US" sz="1600" dirty="0">
                        <a:solidFill>
                          <a:srgbClr val="FF0000"/>
                        </a:solidFill>
                        <a:effectLst/>
                        <a:latin typeface="+mn-lt"/>
                        <a:ea typeface="宋体" panose="02010600030101010101" pitchFamily="2" charset="-122"/>
                      </a:endParaRPr>
                    </a:p>
                  </a:txBody>
                  <a:tcPr marL="22035" marR="22035" marT="0" marB="0"/>
                </a:tc>
                <a:tc>
                  <a:txBody>
                    <a:bodyPr/>
                    <a:lstStyle/>
                    <a:p>
                      <a:r>
                        <a:rPr lang="en-US" sz="1400" u="none" kern="1200" dirty="0" smtClean="0">
                          <a:solidFill>
                            <a:schemeClr val="tx1"/>
                          </a:solidFill>
                          <a:effectLst/>
                          <a:latin typeface="+mn-lt"/>
                          <a:ea typeface="+mn-ea"/>
                          <a:cs typeface="+mn-cs"/>
                        </a:rPr>
                        <a:t>P1-WP-Q21 </a:t>
                      </a:r>
                      <a:r>
                        <a:rPr lang="en-US" sz="1400" u="none" kern="1200" dirty="0" smtClean="0">
                          <a:solidFill>
                            <a:srgbClr val="00B050"/>
                          </a:solidFill>
                          <a:effectLst/>
                          <a:latin typeface="+mn-lt"/>
                          <a:ea typeface="+mn-ea"/>
                          <a:cs typeface="+mn-cs"/>
                        </a:rPr>
                        <a:t>OPEN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P1-WP-Q22</a:t>
                      </a:r>
                      <a:r>
                        <a:rPr lang="en-US" sz="1400" u="none" kern="1200" baseline="0" dirty="0" smtClean="0">
                          <a:solidFill>
                            <a:schemeClr val="tx1"/>
                          </a:solidFill>
                          <a:effectLst/>
                          <a:latin typeface="+mn-lt"/>
                          <a:ea typeface="+mn-ea"/>
                          <a:cs typeface="+mn-cs"/>
                        </a:rPr>
                        <a:t> </a:t>
                      </a:r>
                      <a:r>
                        <a:rPr lang="en-US" sz="1400" u="none" kern="1200" dirty="0" smtClean="0">
                          <a:solidFill>
                            <a:srgbClr val="00B050"/>
                          </a:solidFill>
                          <a:effectLst/>
                          <a:latin typeface="+mn-lt"/>
                          <a:ea typeface="+mn-ea"/>
                          <a:cs typeface="+mn-cs"/>
                        </a:rPr>
                        <a:t>OPEN</a:t>
                      </a:r>
                      <a:r>
                        <a:rPr lang="en-US" sz="1400" u="none" kern="1200" baseline="0" dirty="0" smtClean="0">
                          <a:solidFill>
                            <a:schemeClr val="tx1"/>
                          </a:solidFill>
                          <a:effectLst/>
                          <a:latin typeface="+mn-lt"/>
                          <a:ea typeface="+mn-ea"/>
                          <a:cs typeface="+mn-cs"/>
                          <a:sym typeface="Symbol" panose="05050102010706020507" pitchFamily="18" charset="2"/>
                        </a:rPr>
                        <a:t> and</a:t>
                      </a:r>
                      <a:r>
                        <a:rPr lang="en-US" sz="1400" u="none" kern="1200" dirty="0" smtClean="0">
                          <a:solidFill>
                            <a:schemeClr val="tx1"/>
                          </a:solidFill>
                          <a:effectLst/>
                          <a:latin typeface="+mn-lt"/>
                          <a:ea typeface="+mn-ea"/>
                          <a:cs typeface="+mn-cs"/>
                        </a:rPr>
                        <a:t> P1-WP-Q12 </a:t>
                      </a:r>
                      <a:r>
                        <a:rPr lang="en-US" sz="1400" u="none" kern="1200" dirty="0" smtClean="0">
                          <a:solidFill>
                            <a:srgbClr val="00B050"/>
                          </a:solidFill>
                          <a:effectLst/>
                          <a:latin typeface="+mn-lt"/>
                          <a:ea typeface="+mn-ea"/>
                          <a:cs typeface="+mn-cs"/>
                        </a:rPr>
                        <a:t>OPEN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P1-WN-Q1 </a:t>
                      </a:r>
                      <a:r>
                        <a:rPr lang="en-US" sz="1400" u="none" kern="1200" dirty="0" smtClean="0">
                          <a:solidFill>
                            <a:srgbClr val="FF0000"/>
                          </a:solidFill>
                          <a:effectLst/>
                          <a:latin typeface="+mn-lt"/>
                          <a:ea typeface="+mn-ea"/>
                          <a:cs typeface="+mn-cs"/>
                        </a:rPr>
                        <a:t>CLOSED</a:t>
                      </a:r>
                      <a:r>
                        <a:rPr lang="en-US" sz="1400" u="none" kern="1200" dirty="0" smtClean="0">
                          <a:solidFill>
                            <a:schemeClr val="tx1"/>
                          </a:solidFill>
                          <a:effectLst/>
                          <a:latin typeface="+mn-lt"/>
                          <a:ea typeface="+mn-ea"/>
                          <a:cs typeface="+mn-cs"/>
                        </a:rPr>
                        <a:t> </a:t>
                      </a:r>
                      <a:r>
                        <a:rPr lang="en-US" sz="1400" u="none" kern="1200" dirty="0" smtClean="0">
                          <a:solidFill>
                            <a:schemeClr val="tx1"/>
                          </a:solidFill>
                          <a:effectLst/>
                          <a:latin typeface="+mn-lt"/>
                          <a:ea typeface="+mn-ea"/>
                          <a:cs typeface="+mn-cs"/>
                          <a:sym typeface="Symbol" panose="05050102010706020507" pitchFamily="18" charset="2"/>
                        </a:rPr>
                        <a:t>and </a:t>
                      </a:r>
                      <a:r>
                        <a:rPr lang="en-US" sz="1400" u="none" kern="1200" dirty="0" smtClean="0">
                          <a:solidFill>
                            <a:schemeClr val="tx1"/>
                          </a:solidFill>
                          <a:effectLst/>
                          <a:latin typeface="+mn-lt"/>
                          <a:ea typeface="+mn-ea"/>
                          <a:cs typeface="+mn-cs"/>
                        </a:rPr>
                        <a:t>[P1.WN-Q11 </a:t>
                      </a:r>
                      <a:r>
                        <a:rPr lang="en-US" sz="1400" u="none" kern="1200" dirty="0" smtClean="0">
                          <a:solidFill>
                            <a:srgbClr val="FF0000"/>
                          </a:solidFill>
                          <a:effectLst/>
                          <a:latin typeface="+mn-lt"/>
                          <a:ea typeface="+mn-ea"/>
                          <a:cs typeface="+mn-cs"/>
                        </a:rPr>
                        <a:t>CLOSED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WN-Q11 </a:t>
                      </a:r>
                      <a:r>
                        <a:rPr lang="en-US" sz="1400" u="none" kern="1200" dirty="0" smtClean="0">
                          <a:solidFill>
                            <a:srgbClr val="FF0000"/>
                          </a:solidFill>
                          <a:effectLst/>
                          <a:latin typeface="+mn-lt"/>
                          <a:ea typeface="+mn-ea"/>
                          <a:cs typeface="+mn-cs"/>
                        </a:rPr>
                        <a:t>CLOSED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WN-Q1 </a:t>
                      </a:r>
                      <a:r>
                        <a:rPr lang="en-US" sz="1400" u="none" kern="1200" dirty="0" smtClean="0">
                          <a:solidFill>
                            <a:srgbClr val="FF0000"/>
                          </a:solidFill>
                          <a:effectLst/>
                          <a:latin typeface="+mn-lt"/>
                          <a:ea typeface="+mn-ea"/>
                          <a:cs typeface="+mn-cs"/>
                        </a:rPr>
                        <a:t>CLOSED </a:t>
                      </a:r>
                      <a:r>
                        <a:rPr lang="en-US" sz="1400" u="none" kern="1200" dirty="0" smtClean="0">
                          <a:solidFill>
                            <a:schemeClr val="tx1"/>
                          </a:solidFill>
                          <a:effectLst/>
                          <a:latin typeface="+mn-lt"/>
                          <a:ea typeface="+mn-ea"/>
                          <a:cs typeface="+mn-cs"/>
                          <a:sym typeface="Symbol" panose="05050102010706020507" pitchFamily="18" charset="2"/>
                        </a:rPr>
                        <a:t>or</a:t>
                      </a:r>
                      <a:r>
                        <a:rPr lang="en-US" sz="1400" u="none" kern="1200" dirty="0" smtClean="0">
                          <a:solidFill>
                            <a:schemeClr val="tx1"/>
                          </a:solidFill>
                          <a:effectLst/>
                          <a:latin typeface="+mn-lt"/>
                          <a:ea typeface="+mn-ea"/>
                          <a:cs typeface="+mn-cs"/>
                        </a:rPr>
                        <a:t> WN-Q13 </a:t>
                      </a:r>
                      <a:r>
                        <a:rPr lang="en-US" sz="1400" u="none" kern="1200" dirty="0" smtClean="0">
                          <a:solidFill>
                            <a:srgbClr val="FF0000"/>
                          </a:solidFill>
                          <a:effectLst/>
                          <a:latin typeface="+mn-lt"/>
                          <a:ea typeface="+mn-ea"/>
                          <a:cs typeface="+mn-cs"/>
                        </a:rPr>
                        <a:t>CLOSED </a:t>
                      </a:r>
                      <a:r>
                        <a:rPr lang="en-US" sz="1400" u="none" kern="1200" dirty="0" smtClean="0">
                          <a:solidFill>
                            <a:schemeClr val="tx1"/>
                          </a:solidFill>
                          <a:effectLst/>
                          <a:latin typeface="+mn-lt"/>
                          <a:ea typeface="+mn-ea"/>
                          <a:cs typeface="+mn-cs"/>
                          <a:sym typeface="Symbol" panose="05050102010706020507" pitchFamily="18" charset="2"/>
                        </a:rPr>
                        <a:t>and </a:t>
                      </a:r>
                      <a:r>
                        <a:rPr lang="en-US" sz="1400" u="none" kern="1200" dirty="0" smtClean="0">
                          <a:solidFill>
                            <a:schemeClr val="tx1"/>
                          </a:solidFill>
                          <a:effectLst/>
                          <a:latin typeface="+mn-lt"/>
                          <a:ea typeface="+mn-ea"/>
                          <a:cs typeface="+mn-cs"/>
                        </a:rPr>
                        <a:t>P1.WN-Q12 </a:t>
                      </a:r>
                      <a:r>
                        <a:rPr lang="en-US" sz="1400" u="none" kern="1200" dirty="0" smtClean="0">
                          <a:solidFill>
                            <a:srgbClr val="FF0000"/>
                          </a:solidFill>
                          <a:effectLst/>
                          <a:latin typeface="+mn-lt"/>
                          <a:ea typeface="+mn-ea"/>
                          <a:cs typeface="+mn-cs"/>
                        </a:rPr>
                        <a:t>CLOSED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(WN-Q12 </a:t>
                      </a:r>
                      <a:r>
                        <a:rPr lang="en-US" sz="1400" u="none" kern="1200" dirty="0" smtClean="0">
                          <a:solidFill>
                            <a:srgbClr val="00B050"/>
                          </a:solidFill>
                          <a:effectLst/>
                          <a:latin typeface="+mn-lt"/>
                          <a:ea typeface="+mn-ea"/>
                          <a:cs typeface="+mn-cs"/>
                        </a:rPr>
                        <a:t>OPEN </a:t>
                      </a:r>
                      <a:r>
                        <a:rPr lang="en-US" sz="1400" u="none" kern="1200" dirty="0" smtClean="0">
                          <a:solidFill>
                            <a:schemeClr val="tx1"/>
                          </a:solidFill>
                          <a:effectLst/>
                          <a:latin typeface="+mn-lt"/>
                          <a:ea typeface="+mn-ea"/>
                          <a:cs typeface="+mn-cs"/>
                          <a:sym typeface="Symbol" panose="05050102010706020507" pitchFamily="18" charset="2"/>
                        </a:rPr>
                        <a:t>or</a:t>
                      </a:r>
                      <a:r>
                        <a:rPr lang="en-US" sz="1400" u="none" kern="1200" dirty="0" smtClean="0">
                          <a:solidFill>
                            <a:schemeClr val="tx1"/>
                          </a:solidFill>
                          <a:effectLst/>
                          <a:latin typeface="+mn-lt"/>
                          <a:ea typeface="+mn-ea"/>
                          <a:cs typeface="+mn-cs"/>
                        </a:rPr>
                        <a:t> P2-WP-Q12 </a:t>
                      </a:r>
                      <a:r>
                        <a:rPr lang="en-US" sz="1400" u="none" kern="1200" dirty="0" smtClean="0">
                          <a:solidFill>
                            <a:srgbClr val="00B050"/>
                          </a:solidFill>
                          <a:effectLst/>
                          <a:latin typeface="+mn-lt"/>
                          <a:ea typeface="+mn-ea"/>
                          <a:cs typeface="+mn-cs"/>
                        </a:rPr>
                        <a:t>OPEN</a:t>
                      </a:r>
                      <a:r>
                        <a:rPr lang="en-US" sz="1400" u="none" kern="1200" dirty="0" smtClean="0">
                          <a:solidFill>
                            <a:schemeClr val="tx1"/>
                          </a:solidFill>
                          <a:effectLst/>
                          <a:latin typeface="+mn-lt"/>
                          <a:ea typeface="+mn-ea"/>
                          <a:cs typeface="+mn-cs"/>
                        </a:rPr>
                        <a:t>) </a:t>
                      </a:r>
                      <a:r>
                        <a:rPr lang="en-US" sz="1400" u="none" kern="1200" dirty="0" smtClean="0">
                          <a:solidFill>
                            <a:schemeClr val="tx1"/>
                          </a:solidFill>
                          <a:effectLst/>
                          <a:latin typeface="+mn-lt"/>
                          <a:ea typeface="+mn-ea"/>
                          <a:cs typeface="+mn-cs"/>
                          <a:sym typeface="Symbol" panose="05050102010706020507" pitchFamily="18" charset="2"/>
                        </a:rPr>
                        <a:t>or</a:t>
                      </a:r>
                      <a:r>
                        <a:rPr lang="en-US" sz="1400" u="none" kern="1200" dirty="0" smtClean="0">
                          <a:solidFill>
                            <a:schemeClr val="tx1"/>
                          </a:solidFill>
                          <a:effectLst/>
                          <a:latin typeface="+mn-lt"/>
                          <a:ea typeface="+mn-ea"/>
                          <a:cs typeface="+mn-cs"/>
                        </a:rPr>
                        <a:t> P1.WN-Q11 </a:t>
                      </a:r>
                      <a:r>
                        <a:rPr lang="en-US" sz="1400" u="none" kern="1200" dirty="0" smtClean="0">
                          <a:solidFill>
                            <a:srgbClr val="FF0000"/>
                          </a:solidFill>
                          <a:effectLst/>
                          <a:latin typeface="+mn-lt"/>
                          <a:ea typeface="+mn-ea"/>
                          <a:cs typeface="+mn-cs"/>
                        </a:rPr>
                        <a:t>CLOSED </a:t>
                      </a:r>
                      <a:r>
                        <a:rPr lang="en-US" sz="1400" u="none" kern="1200" dirty="0" smtClean="0">
                          <a:solidFill>
                            <a:schemeClr val="tx1"/>
                          </a:solidFill>
                          <a:effectLst/>
                          <a:latin typeface="+mn-lt"/>
                          <a:ea typeface="+mn-ea"/>
                          <a:cs typeface="+mn-cs"/>
                          <a:sym typeface="Symbol" panose="05050102010706020507" pitchFamily="18" charset="2"/>
                        </a:rPr>
                        <a:t>and </a:t>
                      </a:r>
                      <a:r>
                        <a:rPr lang="en-US" sz="1400" u="none" kern="1200" dirty="0" smtClean="0">
                          <a:solidFill>
                            <a:schemeClr val="tx1"/>
                          </a:solidFill>
                          <a:effectLst/>
                          <a:latin typeface="+mn-lt"/>
                          <a:ea typeface="+mn-ea"/>
                          <a:cs typeface="+mn-cs"/>
                        </a:rPr>
                        <a:t>WN-Q12 </a:t>
                      </a:r>
                      <a:r>
                        <a:rPr lang="en-US" sz="1400" u="none" kern="1200" dirty="0" smtClean="0">
                          <a:solidFill>
                            <a:srgbClr val="FF0000"/>
                          </a:solidFill>
                          <a:effectLst/>
                          <a:latin typeface="+mn-lt"/>
                          <a:ea typeface="+mn-ea"/>
                          <a:cs typeface="+mn-cs"/>
                        </a:rPr>
                        <a:t>CLOSED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P2-WP-Q12 </a:t>
                      </a:r>
                      <a:r>
                        <a:rPr lang="en-US" sz="1400" u="none" kern="1200" dirty="0" smtClean="0">
                          <a:solidFill>
                            <a:srgbClr val="FF0000"/>
                          </a:solidFill>
                          <a:effectLst/>
                          <a:latin typeface="+mn-lt"/>
                          <a:ea typeface="+mn-ea"/>
                          <a:cs typeface="+mn-cs"/>
                        </a:rPr>
                        <a:t>CLOSED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WN-Q13 </a:t>
                      </a:r>
                      <a:r>
                        <a:rPr lang="en-US" sz="1400" u="none" kern="1200" dirty="0" smtClean="0">
                          <a:solidFill>
                            <a:srgbClr val="FF0000"/>
                          </a:solidFill>
                          <a:effectLst/>
                          <a:latin typeface="+mn-lt"/>
                          <a:ea typeface="+mn-ea"/>
                          <a:cs typeface="+mn-cs"/>
                        </a:rPr>
                        <a:t>CLOSED</a:t>
                      </a:r>
                      <a:r>
                        <a:rPr lang="en-US" sz="1400" u="none" kern="1200" dirty="0" smtClean="0">
                          <a:solidFill>
                            <a:schemeClr val="tx1"/>
                          </a:solidFill>
                          <a:effectLst/>
                          <a:latin typeface="+mn-lt"/>
                          <a:ea typeface="+mn-ea"/>
                          <a:cs typeface="+mn-cs"/>
                        </a:rPr>
                        <a:t>] </a:t>
                      </a:r>
                      <a:r>
                        <a:rPr lang="en-US" sz="1400" u="none" kern="1200" dirty="0" smtClean="0">
                          <a:solidFill>
                            <a:schemeClr val="tx1"/>
                          </a:solidFill>
                          <a:effectLst/>
                          <a:latin typeface="+mn-lt"/>
                          <a:ea typeface="+mn-ea"/>
                          <a:cs typeface="+mn-cs"/>
                          <a:sym typeface="Symbol" panose="05050102010706020507" pitchFamily="18" charset="2"/>
                        </a:rPr>
                        <a:t>and</a:t>
                      </a:r>
                      <a:r>
                        <a:rPr lang="en-US" sz="1400" u="none" kern="1200" dirty="0" smtClean="0">
                          <a:solidFill>
                            <a:schemeClr val="tx1"/>
                          </a:solidFill>
                          <a:effectLst/>
                          <a:latin typeface="+mn-lt"/>
                          <a:ea typeface="+mn-ea"/>
                          <a:cs typeface="+mn-cs"/>
                        </a:rPr>
                        <a:t> S1-P1-WP-Q22 </a:t>
                      </a:r>
                      <a:r>
                        <a:rPr lang="en-US" sz="1400" u="none" kern="1200" dirty="0" smtClean="0">
                          <a:solidFill>
                            <a:srgbClr val="00B050"/>
                          </a:solidFill>
                          <a:effectLst/>
                          <a:latin typeface="+mn-lt"/>
                          <a:ea typeface="+mn-ea"/>
                          <a:cs typeface="+mn-cs"/>
                        </a:rPr>
                        <a:t>OPEN </a:t>
                      </a:r>
                      <a:r>
                        <a:rPr lang="en-US" sz="1400" u="none" kern="1200" dirty="0" smtClean="0">
                          <a:solidFill>
                            <a:schemeClr val="tx1"/>
                          </a:solidFill>
                          <a:effectLst/>
                          <a:latin typeface="+mn-lt"/>
                          <a:ea typeface="+mn-ea"/>
                          <a:cs typeface="+mn-cs"/>
                          <a:sym typeface="Symbol" panose="05050102010706020507" pitchFamily="18" charset="2"/>
                        </a:rPr>
                        <a:t>and </a:t>
                      </a:r>
                      <a:r>
                        <a:rPr lang="en-US" sz="1400" u="none" kern="1200" dirty="0" smtClean="0">
                          <a:solidFill>
                            <a:schemeClr val="tx1"/>
                          </a:solidFill>
                          <a:effectLst/>
                          <a:latin typeface="+mn-lt"/>
                          <a:ea typeface="+mn-ea"/>
                          <a:cs typeface="+mn-cs"/>
                        </a:rPr>
                        <a:t>S1-P1 OLT OFF</a:t>
                      </a:r>
                      <a:endParaRPr lang="en-US" sz="1400" u="none" dirty="0">
                        <a:solidFill>
                          <a:schemeClr val="tx1"/>
                        </a:solidFill>
                        <a:effectLst/>
                        <a:latin typeface="+mn-lt"/>
                        <a:ea typeface="宋体" panose="02010600030101010101" pitchFamily="2" charset="-122"/>
                      </a:endParaRPr>
                    </a:p>
                  </a:txBody>
                  <a:tcPr marL="22035" marR="22035" marT="0" marB="0"/>
                </a:tc>
              </a:tr>
              <a:tr h="0">
                <a:tc vMerge="1">
                  <a:txBody>
                    <a:bodyPr/>
                    <a:lstStyle/>
                    <a:p>
                      <a:endParaRPr lang="en-US"/>
                    </a:p>
                  </a:txBody>
                  <a:tcPr marL="22035" marR="22035" marT="0" marB="0"/>
                </a:tc>
                <a:tc>
                  <a:txBody>
                    <a:bodyPr/>
                    <a:lstStyle/>
                    <a:p>
                      <a:pPr marL="0" marR="0">
                        <a:lnSpc>
                          <a:spcPct val="150000"/>
                        </a:lnSpc>
                        <a:spcBef>
                          <a:spcPts val="300"/>
                        </a:spcBef>
                        <a:spcAft>
                          <a:spcPts val="0"/>
                        </a:spcAft>
                      </a:pPr>
                      <a:r>
                        <a:rPr lang="en-US" sz="1400" spc="-5" dirty="0">
                          <a:solidFill>
                            <a:srgbClr val="00B050"/>
                          </a:solidFill>
                          <a:effectLst/>
                          <a:latin typeface="+mn-lt"/>
                        </a:rPr>
                        <a:t>OFF</a:t>
                      </a:r>
                      <a:endParaRPr lang="en-US" sz="1600" dirty="0">
                        <a:solidFill>
                          <a:srgbClr val="00B050"/>
                        </a:solidFill>
                        <a:effectLst/>
                        <a:latin typeface="+mn-lt"/>
                        <a:ea typeface="宋体" panose="02010600030101010101" pitchFamily="2" charset="-122"/>
                      </a:endParaRPr>
                    </a:p>
                  </a:txBody>
                  <a:tcPr marL="22035" marR="22035" marT="0" marB="0"/>
                </a:tc>
                <a:tc>
                  <a:txBody>
                    <a:bodyPr/>
                    <a:lstStyle/>
                    <a:p>
                      <a:pPr marL="0" marR="0">
                        <a:lnSpc>
                          <a:spcPct val="150000"/>
                        </a:lnSpc>
                        <a:spcBef>
                          <a:spcPts val="300"/>
                        </a:spcBef>
                        <a:spcAft>
                          <a:spcPts val="0"/>
                        </a:spcAft>
                      </a:pPr>
                      <a:r>
                        <a:rPr lang="en-US" sz="1400" u="none" spc="-5" dirty="0">
                          <a:solidFill>
                            <a:schemeClr val="tx1"/>
                          </a:solidFill>
                          <a:effectLst/>
                          <a:latin typeface="+mn-lt"/>
                        </a:rPr>
                        <a:t>P2BLK</a:t>
                      </a:r>
                      <a:r>
                        <a:rPr lang="en-US" sz="1400" u="none" spc="-5" dirty="0">
                          <a:solidFill>
                            <a:schemeClr val="tx1"/>
                          </a:solidFill>
                          <a:effectLst/>
                          <a:latin typeface="+mn-lt"/>
                          <a:sym typeface="Symbol" panose="05050102010706020507" pitchFamily="18" charset="2"/>
                        </a:rPr>
                        <a:t></a:t>
                      </a:r>
                      <a:r>
                        <a:rPr lang="en-US" sz="1400" u="none" spc="-5" dirty="0">
                          <a:solidFill>
                            <a:schemeClr val="tx1"/>
                          </a:solidFill>
                          <a:effectLst/>
                          <a:latin typeface="+mn-lt"/>
                        </a:rPr>
                        <a:t> P2Idl ≤2%</a:t>
                      </a:r>
                      <a:endParaRPr lang="en-US" sz="1400" u="none" dirty="0">
                        <a:solidFill>
                          <a:schemeClr val="tx1"/>
                        </a:solidFill>
                        <a:effectLst/>
                        <a:latin typeface="+mn-lt"/>
                        <a:ea typeface="宋体" panose="02010600030101010101" pitchFamily="2" charset="-122"/>
                      </a:endParaRPr>
                    </a:p>
                  </a:txBody>
                  <a:tcPr marL="22035" marR="22035" marT="0" marB="0"/>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Control</a:t>
            </a:r>
          </a:p>
        </p:txBody>
      </p:sp>
      <p:graphicFrame>
        <p:nvGraphicFramePr>
          <p:cNvPr id="4" name="Content Placeholder 3"/>
          <p:cNvGraphicFramePr>
            <a:graphicFrameLocks noGrp="1"/>
          </p:cNvGraphicFramePr>
          <p:nvPr>
            <p:ph idx="1"/>
          </p:nvPr>
        </p:nvGraphicFramePr>
        <p:xfrm>
          <a:off x="1251678" y="1450668"/>
          <a:ext cx="10178320" cy="4567380"/>
        </p:xfrm>
        <a:graphic>
          <a:graphicData uri="http://schemas.openxmlformats.org/drawingml/2006/table">
            <a:tbl>
              <a:tblPr firstRow="1" firstCol="1" bandRow="1">
                <a:tableStyleId>{5940675A-B579-460E-94D1-54222C63F5DA}</a:tableStyleId>
              </a:tblPr>
              <a:tblGrid>
                <a:gridCol w="4992368"/>
                <a:gridCol w="1210491"/>
                <a:gridCol w="1271451"/>
                <a:gridCol w="1289892"/>
                <a:gridCol w="1414118"/>
              </a:tblGrid>
              <a:tr h="163368">
                <a:tc rowSpan="2">
                  <a:txBody>
                    <a:bodyPr/>
                    <a:lstStyle/>
                    <a:p>
                      <a:pPr marL="0" marR="0">
                        <a:lnSpc>
                          <a:spcPct val="125000"/>
                        </a:lnSpc>
                        <a:spcBef>
                          <a:spcPts val="300"/>
                        </a:spcBef>
                        <a:spcAft>
                          <a:spcPts val="0"/>
                        </a:spcAft>
                      </a:pPr>
                      <a:r>
                        <a:rPr lang="en-US" sz="1400" b="1" dirty="0">
                          <a:effectLst/>
                        </a:rPr>
                        <a:t>Equipment and main systems of inverter station</a:t>
                      </a:r>
                      <a:endParaRPr lang="en-US" sz="2000" b="1"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gridSpan="4">
                  <a:txBody>
                    <a:bodyPr/>
                    <a:lstStyle/>
                    <a:p>
                      <a:pPr marL="0" marR="0" algn="ctr">
                        <a:lnSpc>
                          <a:spcPct val="125000"/>
                        </a:lnSpc>
                        <a:spcBef>
                          <a:spcPts val="300"/>
                        </a:spcBef>
                        <a:spcAft>
                          <a:spcPts val="0"/>
                        </a:spcAft>
                      </a:pPr>
                      <a:r>
                        <a:rPr lang="en-US" sz="1400" b="1" dirty="0">
                          <a:effectLst/>
                        </a:rPr>
                        <a:t>Status</a:t>
                      </a:r>
                      <a:endParaRPr lang="en-US" sz="2000" b="1"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490105">
                <a:tc vMerge="1">
                  <a:txBody>
                    <a:bodyPr/>
                    <a:lstStyle/>
                    <a:p>
                      <a:endParaRPr lang="en-US"/>
                    </a:p>
                  </a:txBody>
                  <a:tcPr/>
                </a:tc>
                <a:tc>
                  <a:txBody>
                    <a:bodyPr/>
                    <a:lstStyle/>
                    <a:p>
                      <a:pPr marL="0" marR="0">
                        <a:lnSpc>
                          <a:spcPct val="125000"/>
                        </a:lnSpc>
                        <a:spcBef>
                          <a:spcPts val="300"/>
                        </a:spcBef>
                        <a:spcAft>
                          <a:spcPts val="0"/>
                        </a:spcAft>
                      </a:pPr>
                      <a:r>
                        <a:rPr lang="en-US" sz="1400" b="1" dirty="0">
                          <a:solidFill>
                            <a:srgbClr val="FF33CC"/>
                          </a:solidFill>
                          <a:effectLst/>
                        </a:rPr>
                        <a:t>Overhaul status</a:t>
                      </a:r>
                      <a:endParaRPr lang="en-US" sz="2000" b="1" dirty="0">
                        <a:solidFill>
                          <a:srgbClr val="FF33CC"/>
                        </a:solidFill>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b="1" dirty="0">
                          <a:solidFill>
                            <a:srgbClr val="00B050"/>
                          </a:solidFill>
                          <a:effectLst/>
                        </a:rPr>
                        <a:t>Cold standby state</a:t>
                      </a:r>
                      <a:endParaRPr lang="en-US" sz="2000" b="1" dirty="0">
                        <a:solidFill>
                          <a:srgbClr val="00B050"/>
                        </a:solidFill>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b="1" dirty="0">
                          <a:solidFill>
                            <a:srgbClr val="FFC000"/>
                          </a:solidFill>
                          <a:effectLst/>
                        </a:rPr>
                        <a:t>Hot standby state</a:t>
                      </a:r>
                      <a:endParaRPr lang="en-US" sz="2000" b="1" dirty="0">
                        <a:solidFill>
                          <a:srgbClr val="FFC000"/>
                        </a:solidFill>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b="1" dirty="0">
                          <a:solidFill>
                            <a:srgbClr val="FF0000"/>
                          </a:solidFill>
                          <a:effectLst/>
                        </a:rPr>
                        <a:t>Deblock operation state</a:t>
                      </a:r>
                      <a:endParaRPr lang="en-US" sz="2000" b="1"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r>
              <a:tr h="163368">
                <a:tc>
                  <a:txBody>
                    <a:bodyPr/>
                    <a:lstStyle/>
                    <a:p>
                      <a:pPr marL="0" marR="0">
                        <a:lnSpc>
                          <a:spcPct val="125000"/>
                        </a:lnSpc>
                        <a:spcBef>
                          <a:spcPts val="300"/>
                        </a:spcBef>
                        <a:spcAft>
                          <a:spcPts val="0"/>
                        </a:spcAft>
                      </a:pPr>
                      <a:r>
                        <a:rPr lang="en-US" sz="1400" b="0" dirty="0">
                          <a:effectLst/>
                        </a:rPr>
                        <a:t>VCE</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OK</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OK</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r>
              <a:tr h="163368">
                <a:tc>
                  <a:txBody>
                    <a:bodyPr/>
                    <a:lstStyle/>
                    <a:p>
                      <a:pPr marL="0" marR="0">
                        <a:lnSpc>
                          <a:spcPct val="125000"/>
                        </a:lnSpc>
                        <a:spcBef>
                          <a:spcPts val="300"/>
                        </a:spcBef>
                        <a:spcAft>
                          <a:spcPts val="0"/>
                        </a:spcAft>
                      </a:pPr>
                      <a:r>
                        <a:rPr lang="en-US" sz="1400" b="0" dirty="0">
                          <a:effectLst/>
                        </a:rPr>
                        <a:t>Valve cooling control system</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Operation</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Operation</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Operation</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r>
              <a:tr h="163368">
                <a:tc>
                  <a:txBody>
                    <a:bodyPr/>
                    <a:lstStyle/>
                    <a:p>
                      <a:pPr marL="0" marR="0">
                        <a:lnSpc>
                          <a:spcPct val="125000"/>
                        </a:lnSpc>
                        <a:spcBef>
                          <a:spcPts val="300"/>
                        </a:spcBef>
                        <a:spcAft>
                          <a:spcPts val="0"/>
                        </a:spcAft>
                      </a:pPr>
                      <a:r>
                        <a:rPr lang="en-US" sz="1400" b="0" dirty="0">
                          <a:effectLst/>
                        </a:rPr>
                        <a:t>Control and protection system</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OK</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OK</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r>
              <a:tr h="163368">
                <a:tc>
                  <a:txBody>
                    <a:bodyPr/>
                    <a:lstStyle/>
                    <a:p>
                      <a:pPr marL="0" marR="0">
                        <a:lnSpc>
                          <a:spcPct val="125000"/>
                        </a:lnSpc>
                        <a:spcBef>
                          <a:spcPts val="300"/>
                        </a:spcBef>
                        <a:spcAft>
                          <a:spcPts val="0"/>
                        </a:spcAft>
                      </a:pPr>
                      <a:r>
                        <a:rPr lang="en-US" sz="1400" b="0" dirty="0">
                          <a:effectLst/>
                        </a:rPr>
                        <a:t>Interlocking of valve hall key</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Release</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Locked</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Locked</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Locked</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r>
              <a:tr h="163368">
                <a:tc>
                  <a:txBody>
                    <a:bodyPr/>
                    <a:lstStyle/>
                    <a:p>
                      <a:pPr marL="0" marR="0">
                        <a:lnSpc>
                          <a:spcPct val="125000"/>
                        </a:lnSpc>
                        <a:spcBef>
                          <a:spcPts val="300"/>
                        </a:spcBef>
                        <a:spcAft>
                          <a:spcPts val="0"/>
                        </a:spcAft>
                      </a:pPr>
                      <a:r>
                        <a:rPr lang="en-US" sz="1400" b="0" dirty="0">
                          <a:effectLst/>
                        </a:rPr>
                        <a:t>Earthing switch in valve hall</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Closing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Opening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Opening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Opening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r>
              <a:tr h="326736">
                <a:tc>
                  <a:txBody>
                    <a:bodyPr/>
                    <a:lstStyle/>
                    <a:p>
                      <a:pPr marL="0" marR="0">
                        <a:lnSpc>
                          <a:spcPct val="125000"/>
                        </a:lnSpc>
                        <a:spcBef>
                          <a:spcPts val="300"/>
                        </a:spcBef>
                        <a:spcAft>
                          <a:spcPts val="0"/>
                        </a:spcAft>
                      </a:pPr>
                      <a:r>
                        <a:rPr lang="en-US" sz="1400" b="0" dirty="0">
                          <a:effectLst/>
                        </a:rPr>
                        <a:t>Converter transformer incoming line earthing switch</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Closing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Opening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Opening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Opening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r>
              <a:tr h="326736">
                <a:tc>
                  <a:txBody>
                    <a:bodyPr/>
                    <a:lstStyle/>
                    <a:p>
                      <a:pPr marL="0" marR="0">
                        <a:lnSpc>
                          <a:spcPct val="125000"/>
                        </a:lnSpc>
                        <a:spcBef>
                          <a:spcPts val="300"/>
                        </a:spcBef>
                        <a:spcAft>
                          <a:spcPts val="0"/>
                        </a:spcAft>
                      </a:pPr>
                      <a:r>
                        <a:rPr lang="en-US" sz="1400" b="0" dirty="0">
                          <a:effectLst/>
                        </a:rPr>
                        <a:t>Converter transformer incoming line circuit breaker</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Opening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Opening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Closing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Closing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r>
              <a:tr h="326736">
                <a:tc>
                  <a:txBody>
                    <a:bodyPr/>
                    <a:lstStyle/>
                    <a:p>
                      <a:pPr marL="0" marR="0">
                        <a:lnSpc>
                          <a:spcPct val="125000"/>
                        </a:lnSpc>
                        <a:spcBef>
                          <a:spcPts val="300"/>
                        </a:spcBef>
                        <a:spcAft>
                          <a:spcPts val="0"/>
                        </a:spcAft>
                      </a:pPr>
                      <a:r>
                        <a:rPr lang="en-US" sz="1400" b="0" dirty="0">
                          <a:effectLst/>
                        </a:rPr>
                        <a:t>Converter transformer incoming line disconnector</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Opening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Opening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Closing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Closing</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r>
              <a:tr h="326736">
                <a:tc>
                  <a:txBody>
                    <a:bodyPr/>
                    <a:lstStyle/>
                    <a:p>
                      <a:pPr marL="0" marR="0">
                        <a:lnSpc>
                          <a:spcPct val="125000"/>
                        </a:lnSpc>
                        <a:spcBef>
                          <a:spcPts val="300"/>
                        </a:spcBef>
                        <a:spcAft>
                          <a:spcPts val="0"/>
                        </a:spcAft>
                      </a:pPr>
                      <a:r>
                        <a:rPr lang="en-US" sz="1400" b="0" dirty="0">
                          <a:effectLst/>
                        </a:rPr>
                        <a:t>Converter transformer tap changer position</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Start gear</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c>
                  <a:txBody>
                    <a:bodyPr/>
                    <a:lstStyle/>
                    <a:p>
                      <a:pPr marL="0" marR="0">
                        <a:lnSpc>
                          <a:spcPct val="125000"/>
                        </a:lnSpc>
                        <a:spcBef>
                          <a:spcPts val="300"/>
                        </a:spcBef>
                        <a:spcAft>
                          <a:spcPts val="0"/>
                        </a:spcAft>
                      </a:pPr>
                      <a:r>
                        <a:rPr lang="en-US" sz="1400" dirty="0">
                          <a:effectLst/>
                        </a:rPr>
                        <a:t>Proper gear</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c>
                  <a:txBody>
                    <a:bodyPr/>
                    <a:lstStyle/>
                    <a:p>
                      <a:pPr marL="0" marR="0">
                        <a:lnSpc>
                          <a:spcPct val="125000"/>
                        </a:lnSpc>
                        <a:spcBef>
                          <a:spcPts val="300"/>
                        </a:spcBef>
                        <a:spcAft>
                          <a:spcPts val="0"/>
                        </a:spcAft>
                      </a:pPr>
                      <a:r>
                        <a:rPr lang="en-US" sz="1400" dirty="0">
                          <a:effectLst/>
                        </a:rPr>
                        <a:t>Proper gear</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r>
              <a:tr h="326736">
                <a:tc>
                  <a:txBody>
                    <a:bodyPr/>
                    <a:lstStyle/>
                    <a:p>
                      <a:pPr marL="0" marR="0">
                        <a:lnSpc>
                          <a:spcPct val="125000"/>
                        </a:lnSpc>
                        <a:spcBef>
                          <a:spcPts val="300"/>
                        </a:spcBef>
                        <a:spcAft>
                          <a:spcPts val="0"/>
                        </a:spcAft>
                      </a:pPr>
                      <a:r>
                        <a:rPr lang="en-US" sz="1400" b="0" dirty="0">
                          <a:effectLst/>
                        </a:rPr>
                        <a:t>Converter transformer cooling system</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c>
                  <a:txBody>
                    <a:bodyPr/>
                    <a:lstStyle/>
                    <a:p>
                      <a:pPr marL="0" marR="0">
                        <a:lnSpc>
                          <a:spcPct val="125000"/>
                        </a:lnSpc>
                        <a:spcBef>
                          <a:spcPts val="300"/>
                        </a:spcBef>
                        <a:spcAft>
                          <a:spcPts val="0"/>
                        </a:spcAft>
                      </a:pPr>
                      <a:r>
                        <a:rPr lang="en-US" sz="1400" dirty="0">
                          <a:effectLst/>
                        </a:rPr>
                        <a:t>Operation</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c>
                  <a:txBody>
                    <a:bodyPr/>
                    <a:lstStyle/>
                    <a:p>
                      <a:pPr marL="0" marR="0">
                        <a:lnSpc>
                          <a:spcPct val="125000"/>
                        </a:lnSpc>
                        <a:spcBef>
                          <a:spcPts val="300"/>
                        </a:spcBef>
                        <a:spcAft>
                          <a:spcPts val="0"/>
                        </a:spcAft>
                      </a:pPr>
                      <a:r>
                        <a:rPr lang="en-US" sz="1400" dirty="0">
                          <a:effectLst/>
                        </a:rPr>
                        <a:t>Operation</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r>
              <a:tr h="163368">
                <a:tc>
                  <a:txBody>
                    <a:bodyPr/>
                    <a:lstStyle/>
                    <a:p>
                      <a:pPr marL="0" marR="0">
                        <a:lnSpc>
                          <a:spcPct val="125000"/>
                        </a:lnSpc>
                        <a:spcBef>
                          <a:spcPts val="300"/>
                        </a:spcBef>
                        <a:spcAft>
                          <a:spcPts val="0"/>
                        </a:spcAft>
                      </a:pPr>
                      <a:r>
                        <a:rPr lang="en-US" sz="1400" b="0" dirty="0">
                          <a:effectLst/>
                        </a:rPr>
                        <a:t>DC filter</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Earthed</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Unearthed</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c>
                  <a:txBody>
                    <a:bodyPr/>
                    <a:lstStyle/>
                    <a:p>
                      <a:pPr marL="0" marR="0">
                        <a:lnSpc>
                          <a:spcPct val="125000"/>
                        </a:lnSpc>
                        <a:spcBef>
                          <a:spcPts val="300"/>
                        </a:spcBef>
                        <a:spcAft>
                          <a:spcPts val="0"/>
                        </a:spcAft>
                      </a:pPr>
                      <a:r>
                        <a:rPr lang="en-US" sz="1400" dirty="0">
                          <a:effectLst/>
                        </a:rPr>
                        <a:t>Available</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c>
                  <a:txBody>
                    <a:bodyPr/>
                    <a:lstStyle/>
                    <a:p>
                      <a:pPr marL="0" marR="0">
                        <a:lnSpc>
                          <a:spcPct val="125000"/>
                        </a:lnSpc>
                        <a:spcBef>
                          <a:spcPts val="300"/>
                        </a:spcBef>
                        <a:spcAft>
                          <a:spcPts val="0"/>
                        </a:spcAft>
                      </a:pPr>
                      <a:r>
                        <a:rPr lang="en-US" sz="1400" dirty="0">
                          <a:effectLst/>
                        </a:rPr>
                        <a:t>Available</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r>
              <a:tr h="163368">
                <a:tc>
                  <a:txBody>
                    <a:bodyPr/>
                    <a:lstStyle/>
                    <a:p>
                      <a:pPr marL="0" marR="0">
                        <a:lnSpc>
                          <a:spcPct val="125000"/>
                        </a:lnSpc>
                        <a:spcBef>
                          <a:spcPts val="300"/>
                        </a:spcBef>
                        <a:spcAft>
                          <a:spcPts val="0"/>
                        </a:spcAft>
                      </a:pPr>
                      <a:r>
                        <a:rPr lang="en-US" sz="1400" b="0" dirty="0">
                          <a:effectLst/>
                        </a:rPr>
                        <a:t>AC filter</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Earthed</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Unearthed</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c>
                  <a:txBody>
                    <a:bodyPr/>
                    <a:lstStyle/>
                    <a:p>
                      <a:pPr marL="0" marR="0">
                        <a:lnSpc>
                          <a:spcPct val="125000"/>
                        </a:lnSpc>
                        <a:spcBef>
                          <a:spcPts val="300"/>
                        </a:spcBef>
                        <a:spcAft>
                          <a:spcPts val="0"/>
                        </a:spcAft>
                      </a:pPr>
                      <a:r>
                        <a:rPr lang="en-US" sz="1400" dirty="0">
                          <a:effectLst/>
                        </a:rPr>
                        <a:t>Available</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c>
                  <a:txBody>
                    <a:bodyPr/>
                    <a:lstStyle/>
                    <a:p>
                      <a:pPr marL="0" marR="0">
                        <a:lnSpc>
                          <a:spcPct val="125000"/>
                        </a:lnSpc>
                        <a:spcBef>
                          <a:spcPts val="300"/>
                        </a:spcBef>
                        <a:spcAft>
                          <a:spcPts val="0"/>
                        </a:spcAft>
                      </a:pPr>
                      <a:r>
                        <a:rPr lang="en-US" sz="1400" dirty="0">
                          <a:effectLst/>
                        </a:rPr>
                        <a:t>Available</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r>
              <a:tr h="163368">
                <a:tc>
                  <a:txBody>
                    <a:bodyPr/>
                    <a:lstStyle/>
                    <a:p>
                      <a:pPr marL="0" marR="0">
                        <a:lnSpc>
                          <a:spcPct val="125000"/>
                        </a:lnSpc>
                        <a:spcBef>
                          <a:spcPts val="300"/>
                        </a:spcBef>
                        <a:spcAft>
                          <a:spcPts val="0"/>
                        </a:spcAft>
                      </a:pPr>
                      <a:r>
                        <a:rPr lang="en-US" sz="1400" b="0" dirty="0">
                          <a:effectLst/>
                        </a:rPr>
                        <a:t>DC switchyard configuration</a:t>
                      </a:r>
                      <a:endParaRPr lang="en-US" sz="2000" b="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Earthed</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nchor="ctr"/>
                </a:tc>
                <a:tc>
                  <a:txBody>
                    <a:bodyPr/>
                    <a:lstStyle/>
                    <a:p>
                      <a:pPr marL="0" marR="0">
                        <a:lnSpc>
                          <a:spcPct val="125000"/>
                        </a:lnSpc>
                        <a:spcBef>
                          <a:spcPts val="300"/>
                        </a:spcBef>
                        <a:spcAft>
                          <a:spcPts val="0"/>
                        </a:spcAft>
                      </a:pPr>
                      <a:r>
                        <a:rPr lang="en-US" sz="1400" dirty="0">
                          <a:effectLst/>
                        </a:rPr>
                        <a:t>Unearthed</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c>
                  <a:txBody>
                    <a:bodyPr/>
                    <a:lstStyle/>
                    <a:p>
                      <a:pPr marL="0" marR="0">
                        <a:lnSpc>
                          <a:spcPct val="125000"/>
                        </a:lnSpc>
                        <a:spcBef>
                          <a:spcPts val="300"/>
                        </a:spcBef>
                        <a:spcAft>
                          <a:spcPts val="0"/>
                        </a:spcAft>
                      </a:pPr>
                      <a:r>
                        <a:rPr lang="en-US" sz="1400" dirty="0">
                          <a:effectLst/>
                        </a:rPr>
                        <a:t>Connection</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c>
                  <a:txBody>
                    <a:bodyPr/>
                    <a:lstStyle/>
                    <a:p>
                      <a:pPr marL="0" marR="0">
                        <a:lnSpc>
                          <a:spcPct val="125000"/>
                        </a:lnSpc>
                        <a:spcBef>
                          <a:spcPts val="300"/>
                        </a:spcBef>
                        <a:spcAft>
                          <a:spcPts val="0"/>
                        </a:spcAft>
                      </a:pPr>
                      <a:r>
                        <a:rPr lang="en-US" sz="1400" dirty="0">
                          <a:effectLst/>
                        </a:rPr>
                        <a:t>Connection</a:t>
                      </a:r>
                      <a:endParaRPr lang="en-US" sz="2000" dirty="0">
                        <a:effectLst/>
                        <a:latin typeface="宋体" panose="02010600030101010101" pitchFamily="2" charset="-122"/>
                        <a:ea typeface="宋体" panose="02010600030101010101" pitchFamily="2" charset="-122"/>
                        <a:cs typeface="宋体" panose="02010600030101010101" pitchFamily="2" charset="-122"/>
                      </a:endParaRPr>
                    </a:p>
                  </a:txBody>
                  <a:tcPr marL="65347" marR="65347" marT="0" marB="0"/>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146858"/>
            <a:ext cx="10178322" cy="628997"/>
          </a:xfrm>
        </p:spPr>
        <p:txBody>
          <a:bodyPr>
            <a:normAutofit fontScale="90000"/>
          </a:bodyPr>
          <a:lstStyle/>
          <a:p>
            <a:r>
              <a:rPr lang="en-US" dirty="0"/>
              <a:t>Deblock Sequence</a:t>
            </a:r>
          </a:p>
        </p:txBody>
      </p:sp>
      <p:graphicFrame>
        <p:nvGraphicFramePr>
          <p:cNvPr id="5" name="Table 4"/>
          <p:cNvGraphicFramePr>
            <a:graphicFrameLocks noGrp="1"/>
          </p:cNvGraphicFramePr>
          <p:nvPr/>
        </p:nvGraphicFramePr>
        <p:xfrm>
          <a:off x="1251678" y="886691"/>
          <a:ext cx="10178322" cy="5657850"/>
        </p:xfrm>
        <a:graphic>
          <a:graphicData uri="http://schemas.openxmlformats.org/drawingml/2006/table">
            <a:tbl>
              <a:tblPr firstRow="1" firstCol="1" bandRow="1">
                <a:tableStyleId>{5940675A-B579-460E-94D1-54222C63F5DA}</a:tableStyleId>
              </a:tblPr>
              <a:tblGrid>
                <a:gridCol w="809586"/>
                <a:gridCol w="5515193"/>
                <a:gridCol w="3853543"/>
              </a:tblGrid>
              <a:tr h="0">
                <a:tc>
                  <a:txBody>
                    <a:bodyPr/>
                    <a:lstStyle/>
                    <a:p>
                      <a:pPr marL="0" marR="0" algn="ctr">
                        <a:lnSpc>
                          <a:spcPct val="125000"/>
                        </a:lnSpc>
                        <a:spcBef>
                          <a:spcPts val="300"/>
                        </a:spcBef>
                        <a:spcAft>
                          <a:spcPts val="0"/>
                        </a:spcAft>
                      </a:pPr>
                      <a:r>
                        <a:rPr lang="en-US" sz="1100" dirty="0">
                          <a:effectLst/>
                        </a:rPr>
                        <a:t>STEP</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nSpc>
                          <a:spcPct val="125000"/>
                        </a:lnSpc>
                        <a:spcBef>
                          <a:spcPts val="300"/>
                        </a:spcBef>
                        <a:spcAft>
                          <a:spcPts val="0"/>
                        </a:spcAft>
                      </a:pPr>
                      <a:r>
                        <a:rPr lang="en-US" sz="1100" dirty="0">
                          <a:effectLst/>
                        </a:rPr>
                        <a:t>Sequence description</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gn="ctr">
                        <a:lnSpc>
                          <a:spcPct val="125000"/>
                        </a:lnSpc>
                        <a:spcBef>
                          <a:spcPts val="300"/>
                        </a:spcBef>
                        <a:spcAft>
                          <a:spcPts val="0"/>
                        </a:spcAft>
                      </a:pPr>
                      <a:r>
                        <a:rPr lang="en-US" sz="1100" dirty="0">
                          <a:effectLst/>
                        </a:rPr>
                        <a:t>Monitoring time</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0">
                <a:tc gridSpan="3">
                  <a:txBody>
                    <a:bodyPr/>
                    <a:lstStyle/>
                    <a:p>
                      <a:pPr marL="0" marR="0" algn="ctr">
                        <a:lnSpc>
                          <a:spcPct val="125000"/>
                        </a:lnSpc>
                        <a:spcBef>
                          <a:spcPts val="300"/>
                        </a:spcBef>
                        <a:spcAft>
                          <a:spcPts val="0"/>
                        </a:spcAft>
                      </a:pPr>
                      <a:r>
                        <a:rPr lang="en-US" sz="1100" dirty="0">
                          <a:solidFill>
                            <a:srgbClr val="AA08AA"/>
                          </a:solidFill>
                          <a:effectLst/>
                        </a:rPr>
                        <a:t>STEP0 initialization</a:t>
                      </a:r>
                      <a:endParaRPr lang="en-US" sz="1100" dirty="0">
                        <a:solidFill>
                          <a:srgbClr val="AA08AA"/>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en-US"/>
                    </a:p>
                  </a:txBody>
                  <a:tcPr/>
                </a:tc>
                <a:tc hMerge="1">
                  <a:txBody>
                    <a:bodyPr/>
                    <a:lstStyle/>
                    <a:p>
                      <a:endParaRPr lang="en-US"/>
                    </a:p>
                  </a:txBody>
                  <a:tcPr/>
                </a:tc>
              </a:tr>
              <a:tr h="0">
                <a:tc gridSpan="3">
                  <a:txBody>
                    <a:bodyPr/>
                    <a:lstStyle/>
                    <a:p>
                      <a:pPr marL="0" marR="0" algn="ctr">
                        <a:lnSpc>
                          <a:spcPct val="125000"/>
                        </a:lnSpc>
                        <a:spcBef>
                          <a:spcPts val="300"/>
                        </a:spcBef>
                        <a:spcAft>
                          <a:spcPts val="0"/>
                        </a:spcAft>
                      </a:pPr>
                      <a:r>
                        <a:rPr lang="en-US" sz="1100" dirty="0">
                          <a:solidFill>
                            <a:srgbClr val="FF33CC"/>
                          </a:solidFill>
                          <a:effectLst/>
                        </a:rPr>
                        <a:t>STEP10 maintenance state</a:t>
                      </a:r>
                      <a:endParaRPr lang="en-US" sz="1100" dirty="0">
                        <a:solidFill>
                          <a:srgbClr val="FF33CC"/>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en-US"/>
                    </a:p>
                  </a:txBody>
                  <a:tcPr/>
                </a:tc>
                <a:tc hMerge="1">
                  <a:txBody>
                    <a:bodyPr/>
                    <a:lstStyle/>
                    <a:p>
                      <a:endParaRPr lang="en-US"/>
                    </a:p>
                  </a:txBody>
                  <a:tcPr/>
                </a:tc>
              </a:tr>
              <a:tr h="0">
                <a:tc>
                  <a:txBody>
                    <a:bodyPr/>
                    <a:lstStyle/>
                    <a:p>
                      <a:pPr marL="0" marR="0" algn="ctr">
                        <a:lnSpc>
                          <a:spcPct val="125000"/>
                        </a:lnSpc>
                        <a:spcBef>
                          <a:spcPts val="300"/>
                        </a:spcBef>
                        <a:spcAft>
                          <a:spcPts val="0"/>
                        </a:spcAft>
                      </a:pPr>
                      <a:r>
                        <a:rPr lang="en-US" sz="1100" dirty="0">
                          <a:effectLst/>
                        </a:rPr>
                        <a:t>20</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nSpc>
                          <a:spcPct val="125000"/>
                        </a:lnSpc>
                        <a:spcBef>
                          <a:spcPts val="300"/>
                        </a:spcBef>
                        <a:spcAft>
                          <a:spcPts val="0"/>
                        </a:spcAft>
                      </a:pPr>
                      <a:r>
                        <a:rPr lang="en-US" sz="1100" dirty="0">
                          <a:effectLst/>
                        </a:rPr>
                        <a:t>Lock the valve hall key</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gn="ctr">
                        <a:lnSpc>
                          <a:spcPct val="125000"/>
                        </a:lnSpc>
                        <a:spcBef>
                          <a:spcPts val="300"/>
                        </a:spcBef>
                        <a:spcAft>
                          <a:spcPts val="0"/>
                        </a:spcAft>
                      </a:pPr>
                      <a:r>
                        <a:rPr lang="en-US" sz="1100" dirty="0">
                          <a:effectLst/>
                        </a:rPr>
                        <a:t>3s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0">
                <a:tc>
                  <a:txBody>
                    <a:bodyPr/>
                    <a:lstStyle/>
                    <a:p>
                      <a:pPr marL="0" marR="0" algn="ctr">
                        <a:lnSpc>
                          <a:spcPct val="125000"/>
                        </a:lnSpc>
                        <a:spcBef>
                          <a:spcPts val="300"/>
                        </a:spcBef>
                        <a:spcAft>
                          <a:spcPts val="0"/>
                        </a:spcAft>
                      </a:pPr>
                      <a:r>
                        <a:rPr lang="en-US" sz="1100" dirty="0">
                          <a:effectLst/>
                        </a:rPr>
                        <a:t>25</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nSpc>
                          <a:spcPct val="125000"/>
                        </a:lnSpc>
                        <a:spcBef>
                          <a:spcPts val="300"/>
                        </a:spcBef>
                        <a:spcAft>
                          <a:spcPts val="0"/>
                        </a:spcAft>
                      </a:pPr>
                      <a:r>
                        <a:rPr lang="en-US" sz="1100" dirty="0">
                          <a:effectLst/>
                        </a:rPr>
                        <a:t>Check the valve hall interlocking</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gn="ctr">
                        <a:lnSpc>
                          <a:spcPct val="125000"/>
                        </a:lnSpc>
                        <a:spcBef>
                          <a:spcPts val="300"/>
                        </a:spcBef>
                        <a:spcAft>
                          <a:spcPts val="0"/>
                        </a:spcAft>
                      </a:pPr>
                      <a:r>
                        <a:rPr lang="en-US" sz="1100" dirty="0">
                          <a:effectLst/>
                        </a:rPr>
                        <a:t>1s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0">
                <a:tc>
                  <a:txBody>
                    <a:bodyPr/>
                    <a:lstStyle/>
                    <a:p>
                      <a:pPr marL="0" marR="0" algn="ctr">
                        <a:lnSpc>
                          <a:spcPct val="125000"/>
                        </a:lnSpc>
                        <a:spcBef>
                          <a:spcPts val="300"/>
                        </a:spcBef>
                        <a:spcAft>
                          <a:spcPts val="0"/>
                        </a:spcAft>
                      </a:pPr>
                      <a:r>
                        <a:rPr lang="en-US" sz="1100" dirty="0">
                          <a:effectLst/>
                        </a:rPr>
                        <a:t>40</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nSpc>
                          <a:spcPct val="125000"/>
                        </a:lnSpc>
                        <a:spcBef>
                          <a:spcPts val="300"/>
                        </a:spcBef>
                        <a:spcAft>
                          <a:spcPts val="0"/>
                        </a:spcAft>
                      </a:pPr>
                      <a:r>
                        <a:rPr lang="en-US" sz="1100" dirty="0">
                          <a:effectLst/>
                        </a:rPr>
                        <a:t>Open the earthing switch at DC side of valve hall</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gn="ctr">
                        <a:lnSpc>
                          <a:spcPct val="125000"/>
                        </a:lnSpc>
                        <a:spcBef>
                          <a:spcPts val="300"/>
                        </a:spcBef>
                        <a:spcAft>
                          <a:spcPts val="0"/>
                        </a:spcAft>
                      </a:pPr>
                      <a:r>
                        <a:rPr lang="en-US" sz="1100" dirty="0">
                          <a:effectLst/>
                        </a:rPr>
                        <a:t>3min</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0">
                <a:tc>
                  <a:txBody>
                    <a:bodyPr/>
                    <a:lstStyle/>
                    <a:p>
                      <a:pPr marL="0" marR="0" algn="ctr">
                        <a:lnSpc>
                          <a:spcPct val="125000"/>
                        </a:lnSpc>
                        <a:spcBef>
                          <a:spcPts val="300"/>
                        </a:spcBef>
                        <a:spcAft>
                          <a:spcPts val="0"/>
                        </a:spcAft>
                      </a:pPr>
                      <a:r>
                        <a:rPr lang="en-US" sz="1100" dirty="0">
                          <a:effectLst/>
                        </a:rPr>
                        <a:t>40</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nSpc>
                          <a:spcPct val="125000"/>
                        </a:lnSpc>
                        <a:spcBef>
                          <a:spcPts val="300"/>
                        </a:spcBef>
                        <a:spcAft>
                          <a:spcPts val="0"/>
                        </a:spcAft>
                      </a:pPr>
                      <a:r>
                        <a:rPr lang="en-US" sz="1100" dirty="0">
                          <a:effectLst/>
                        </a:rPr>
                        <a:t>Open the earthing switch at AC side of valve hall</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gn="ctr">
                        <a:lnSpc>
                          <a:spcPct val="125000"/>
                        </a:lnSpc>
                        <a:spcBef>
                          <a:spcPts val="300"/>
                        </a:spcBef>
                        <a:spcAft>
                          <a:spcPts val="0"/>
                        </a:spcAft>
                      </a:pPr>
                      <a:r>
                        <a:rPr lang="en-US" sz="1100" dirty="0">
                          <a:effectLst/>
                        </a:rPr>
                        <a:t>3min</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0">
                <a:tc>
                  <a:txBody>
                    <a:bodyPr/>
                    <a:lstStyle/>
                    <a:p>
                      <a:pPr marL="0" marR="0" algn="ctr">
                        <a:lnSpc>
                          <a:spcPct val="125000"/>
                        </a:lnSpc>
                        <a:spcBef>
                          <a:spcPts val="300"/>
                        </a:spcBef>
                        <a:spcAft>
                          <a:spcPts val="0"/>
                        </a:spcAft>
                      </a:pPr>
                      <a:r>
                        <a:rPr lang="en-US" sz="1100" dirty="0">
                          <a:effectLst/>
                        </a:rPr>
                        <a:t>50</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nSpc>
                          <a:spcPct val="125000"/>
                        </a:lnSpc>
                        <a:spcBef>
                          <a:spcPts val="300"/>
                        </a:spcBef>
                        <a:spcAft>
                          <a:spcPts val="0"/>
                        </a:spcAft>
                      </a:pPr>
                      <a:r>
                        <a:rPr lang="en-US" sz="1100" dirty="0">
                          <a:effectLst/>
                        </a:rPr>
                        <a:t>Open the converter transformer incoming line earthing switch</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gn="ctr">
                        <a:lnSpc>
                          <a:spcPct val="125000"/>
                        </a:lnSpc>
                        <a:spcBef>
                          <a:spcPts val="300"/>
                        </a:spcBef>
                        <a:spcAft>
                          <a:spcPts val="0"/>
                        </a:spcAft>
                      </a:pPr>
                      <a:r>
                        <a:rPr lang="en-US" sz="1100" dirty="0">
                          <a:effectLst/>
                        </a:rPr>
                        <a:t>60s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0">
                <a:tc>
                  <a:txBody>
                    <a:bodyPr/>
                    <a:lstStyle/>
                    <a:p>
                      <a:pPr marL="0" marR="0" algn="ctr">
                        <a:lnSpc>
                          <a:spcPct val="125000"/>
                        </a:lnSpc>
                        <a:spcBef>
                          <a:spcPts val="300"/>
                        </a:spcBef>
                        <a:spcAft>
                          <a:spcPts val="0"/>
                        </a:spcAft>
                      </a:pPr>
                      <a:r>
                        <a:rPr lang="en-US" sz="1100" dirty="0">
                          <a:effectLst/>
                        </a:rPr>
                        <a:t>70</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nSpc>
                          <a:spcPct val="125000"/>
                        </a:lnSpc>
                        <a:spcBef>
                          <a:spcPts val="300"/>
                        </a:spcBef>
                        <a:spcAft>
                          <a:spcPts val="0"/>
                        </a:spcAft>
                      </a:pPr>
                      <a:r>
                        <a:rPr lang="en-US" sz="1100" dirty="0">
                          <a:effectLst/>
                        </a:rPr>
                        <a:t>Tap changer to start gear</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gn="ctr">
                        <a:lnSpc>
                          <a:spcPct val="125000"/>
                        </a:lnSpc>
                        <a:spcBef>
                          <a:spcPts val="300"/>
                        </a:spcBef>
                        <a:spcAft>
                          <a:spcPts val="0"/>
                        </a:spcAft>
                      </a:pPr>
                      <a:r>
                        <a:rPr lang="en-US" sz="1100" dirty="0">
                          <a:effectLst/>
                        </a:rPr>
                        <a:t>10min</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0">
                <a:tc>
                  <a:txBody>
                    <a:bodyPr/>
                    <a:lstStyle/>
                    <a:p>
                      <a:pPr marL="0" marR="0" algn="ctr">
                        <a:lnSpc>
                          <a:spcPct val="125000"/>
                        </a:lnSpc>
                        <a:spcBef>
                          <a:spcPts val="300"/>
                        </a:spcBef>
                        <a:spcAft>
                          <a:spcPts val="0"/>
                        </a:spcAft>
                      </a:pPr>
                      <a:r>
                        <a:rPr lang="en-US" sz="1100" dirty="0">
                          <a:effectLst/>
                        </a:rPr>
                        <a:t>80</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nSpc>
                          <a:spcPct val="125000"/>
                        </a:lnSpc>
                        <a:spcBef>
                          <a:spcPts val="300"/>
                        </a:spcBef>
                        <a:spcAft>
                          <a:spcPts val="0"/>
                        </a:spcAft>
                      </a:pPr>
                      <a:r>
                        <a:rPr lang="en-US" sz="1100" dirty="0">
                          <a:effectLst/>
                        </a:rPr>
                        <a:t>Start of valve cooling system</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gn="ctr">
                        <a:lnSpc>
                          <a:spcPct val="125000"/>
                        </a:lnSpc>
                        <a:spcBef>
                          <a:spcPts val="300"/>
                        </a:spcBef>
                        <a:spcAft>
                          <a:spcPts val="0"/>
                        </a:spcAft>
                      </a:pPr>
                      <a:r>
                        <a:rPr lang="en-US" sz="1100" dirty="0">
                          <a:effectLst/>
                        </a:rPr>
                        <a:t>30s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0">
                <a:tc gridSpan="3">
                  <a:txBody>
                    <a:bodyPr/>
                    <a:lstStyle/>
                    <a:p>
                      <a:pPr marL="0" marR="0" algn="ctr">
                        <a:lnSpc>
                          <a:spcPct val="125000"/>
                        </a:lnSpc>
                        <a:spcBef>
                          <a:spcPts val="300"/>
                        </a:spcBef>
                        <a:spcAft>
                          <a:spcPts val="0"/>
                        </a:spcAft>
                      </a:pPr>
                      <a:r>
                        <a:rPr lang="en-US" sz="1100" dirty="0">
                          <a:solidFill>
                            <a:srgbClr val="00B050"/>
                          </a:solidFill>
                          <a:effectLst/>
                        </a:rPr>
                        <a:t>STEP200 cold standby state</a:t>
                      </a:r>
                      <a:endParaRPr lang="en-US" sz="1100" dirty="0">
                        <a:solidFill>
                          <a:srgbClr val="00B050"/>
                        </a:solidFill>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hMerge="1">
                  <a:txBody>
                    <a:bodyPr/>
                    <a:lstStyle/>
                    <a:p>
                      <a:endParaRPr lang="en-US"/>
                    </a:p>
                  </a:txBody>
                  <a:tcPr/>
                </a:tc>
                <a:tc hMerge="1">
                  <a:txBody>
                    <a:bodyPr/>
                    <a:lstStyle/>
                    <a:p>
                      <a:endParaRPr lang="en-US"/>
                    </a:p>
                  </a:txBody>
                  <a:tcPr/>
                </a:tc>
              </a:tr>
              <a:tr h="0">
                <a:tc>
                  <a:txBody>
                    <a:bodyPr/>
                    <a:lstStyle/>
                    <a:p>
                      <a:pPr marL="0" marR="0" algn="ctr">
                        <a:lnSpc>
                          <a:spcPct val="125000"/>
                        </a:lnSpc>
                        <a:spcBef>
                          <a:spcPts val="300"/>
                        </a:spcBef>
                        <a:spcAft>
                          <a:spcPts val="0"/>
                        </a:spcAft>
                      </a:pPr>
                      <a:r>
                        <a:rPr lang="en-US" sz="1100" dirty="0">
                          <a:effectLst/>
                        </a:rPr>
                        <a:t>203</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nSpc>
                          <a:spcPct val="125000"/>
                        </a:lnSpc>
                        <a:spcBef>
                          <a:spcPts val="300"/>
                        </a:spcBef>
                        <a:spcAft>
                          <a:spcPts val="0"/>
                        </a:spcAft>
                      </a:pPr>
                      <a:r>
                        <a:rPr lang="en-US" sz="1100" dirty="0">
                          <a:effectLst/>
                        </a:rPr>
                        <a:t>Check the inter-station communication for normal or in station level</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gn="ctr">
                        <a:lnSpc>
                          <a:spcPct val="125000"/>
                        </a:lnSpc>
                        <a:spcBef>
                          <a:spcPts val="300"/>
                        </a:spcBef>
                        <a:spcAft>
                          <a:spcPts val="0"/>
                        </a:spcAft>
                      </a:pPr>
                      <a:r>
                        <a:rPr lang="en-US" sz="1100" dirty="0">
                          <a:effectLst/>
                        </a:rPr>
                        <a:t>3s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r>
              <a:tr h="0">
                <a:tc>
                  <a:txBody>
                    <a:bodyPr/>
                    <a:lstStyle/>
                    <a:p>
                      <a:pPr marL="0" marR="0" algn="ctr">
                        <a:lnSpc>
                          <a:spcPct val="125000"/>
                        </a:lnSpc>
                        <a:spcBef>
                          <a:spcPts val="300"/>
                        </a:spcBef>
                        <a:spcAft>
                          <a:spcPts val="0"/>
                        </a:spcAft>
                      </a:pPr>
                      <a:r>
                        <a:rPr lang="en-US" sz="1100" dirty="0">
                          <a:effectLst/>
                        </a:rPr>
                        <a:t>205</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nSpc>
                          <a:spcPct val="125000"/>
                        </a:lnSpc>
                        <a:spcBef>
                          <a:spcPts val="300"/>
                        </a:spcBef>
                        <a:spcAft>
                          <a:spcPts val="0"/>
                        </a:spcAft>
                      </a:pPr>
                      <a:r>
                        <a:rPr lang="en-US" sz="1100" dirty="0">
                          <a:effectLst/>
                        </a:rPr>
                        <a:t>Start the converter transformer cooling system</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gn="ctr">
                        <a:lnSpc>
                          <a:spcPct val="125000"/>
                        </a:lnSpc>
                        <a:spcBef>
                          <a:spcPts val="300"/>
                        </a:spcBef>
                        <a:spcAft>
                          <a:spcPts val="0"/>
                        </a:spcAft>
                      </a:pPr>
                      <a:r>
                        <a:rPr lang="en-US" sz="1100" dirty="0">
                          <a:effectLst/>
                        </a:rPr>
                        <a:t>100s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r>
              <a:tr h="0">
                <a:tc>
                  <a:txBody>
                    <a:bodyPr/>
                    <a:lstStyle/>
                    <a:p>
                      <a:pPr marL="0" marR="0" algn="ctr">
                        <a:lnSpc>
                          <a:spcPct val="125000"/>
                        </a:lnSpc>
                        <a:spcBef>
                          <a:spcPts val="300"/>
                        </a:spcBef>
                        <a:spcAft>
                          <a:spcPts val="0"/>
                        </a:spcAft>
                      </a:pPr>
                      <a:r>
                        <a:rPr lang="en-US" sz="1100" dirty="0">
                          <a:effectLst/>
                        </a:rPr>
                        <a:t>210</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nSpc>
                          <a:spcPct val="125000"/>
                        </a:lnSpc>
                        <a:spcBef>
                          <a:spcPts val="300"/>
                        </a:spcBef>
                        <a:spcAft>
                          <a:spcPts val="0"/>
                        </a:spcAft>
                      </a:pPr>
                      <a:r>
                        <a:rPr lang="en-US" sz="1100" dirty="0">
                          <a:effectLst/>
                        </a:rPr>
                        <a:t>Check the DC filter configuration for normal</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gn="ctr">
                        <a:lnSpc>
                          <a:spcPct val="125000"/>
                        </a:lnSpc>
                        <a:spcBef>
                          <a:spcPts val="300"/>
                        </a:spcBef>
                        <a:spcAft>
                          <a:spcPts val="0"/>
                        </a:spcAft>
                      </a:pPr>
                      <a:r>
                        <a:rPr lang="en-US" sz="1100" dirty="0">
                          <a:effectLst/>
                        </a:rPr>
                        <a:t>3min</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r>
              <a:tr h="0">
                <a:tc>
                  <a:txBody>
                    <a:bodyPr/>
                    <a:lstStyle/>
                    <a:p>
                      <a:pPr marL="0" marR="0" algn="ctr">
                        <a:lnSpc>
                          <a:spcPct val="125000"/>
                        </a:lnSpc>
                        <a:spcBef>
                          <a:spcPts val="300"/>
                        </a:spcBef>
                        <a:spcAft>
                          <a:spcPts val="0"/>
                        </a:spcAft>
                      </a:pPr>
                      <a:r>
                        <a:rPr lang="en-US" sz="1100" dirty="0">
                          <a:effectLst/>
                        </a:rPr>
                        <a:t>215</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nSpc>
                          <a:spcPct val="125000"/>
                        </a:lnSpc>
                        <a:spcBef>
                          <a:spcPts val="300"/>
                        </a:spcBef>
                        <a:spcAft>
                          <a:spcPts val="0"/>
                        </a:spcAft>
                      </a:pPr>
                      <a:r>
                        <a:rPr lang="en-US" sz="1100" dirty="0">
                          <a:effectLst/>
                        </a:rPr>
                        <a:t>Check the DC switchyard configuration for OK</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gn="ctr">
                        <a:lnSpc>
                          <a:spcPct val="125000"/>
                        </a:lnSpc>
                        <a:spcBef>
                          <a:spcPts val="300"/>
                        </a:spcBef>
                        <a:spcAft>
                          <a:spcPts val="0"/>
                        </a:spcAft>
                      </a:pPr>
                      <a:r>
                        <a:rPr lang="en-US" sz="1100" dirty="0">
                          <a:effectLst/>
                        </a:rPr>
                        <a:t>30min</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r>
              <a:tr h="0">
                <a:tc>
                  <a:txBody>
                    <a:bodyPr/>
                    <a:lstStyle/>
                    <a:p>
                      <a:pPr marL="0" marR="0" algn="ctr">
                        <a:lnSpc>
                          <a:spcPct val="125000"/>
                        </a:lnSpc>
                        <a:spcBef>
                          <a:spcPts val="300"/>
                        </a:spcBef>
                        <a:spcAft>
                          <a:spcPts val="0"/>
                        </a:spcAft>
                      </a:pPr>
                      <a:r>
                        <a:rPr lang="en-US" sz="1100" dirty="0">
                          <a:effectLst/>
                        </a:rPr>
                        <a:t>217</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nSpc>
                          <a:spcPct val="125000"/>
                        </a:lnSpc>
                        <a:spcBef>
                          <a:spcPts val="300"/>
                        </a:spcBef>
                        <a:spcAft>
                          <a:spcPts val="0"/>
                        </a:spcAft>
                      </a:pPr>
                      <a:r>
                        <a:rPr lang="en-US" sz="1100" dirty="0">
                          <a:effectLst/>
                        </a:rPr>
                        <a:t>Start the smoothing reactor cooling system</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gn="ctr">
                        <a:lnSpc>
                          <a:spcPct val="125000"/>
                        </a:lnSpc>
                        <a:spcBef>
                          <a:spcPts val="300"/>
                        </a:spcBef>
                        <a:spcAft>
                          <a:spcPts val="0"/>
                        </a:spcAft>
                      </a:pPr>
                      <a:r>
                        <a:rPr lang="en-US" sz="1100" dirty="0">
                          <a:effectLst/>
                        </a:rPr>
                        <a:t>30s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r>
              <a:tr h="0">
                <a:tc>
                  <a:txBody>
                    <a:bodyPr/>
                    <a:lstStyle/>
                    <a:p>
                      <a:pPr marL="0" marR="0" algn="ctr">
                        <a:lnSpc>
                          <a:spcPct val="125000"/>
                        </a:lnSpc>
                        <a:spcBef>
                          <a:spcPts val="300"/>
                        </a:spcBef>
                        <a:spcAft>
                          <a:spcPts val="0"/>
                        </a:spcAft>
                      </a:pPr>
                      <a:r>
                        <a:rPr lang="en-US" sz="1100" dirty="0">
                          <a:effectLst/>
                        </a:rPr>
                        <a:t>220</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nSpc>
                          <a:spcPct val="125000"/>
                        </a:lnSpc>
                        <a:spcBef>
                          <a:spcPts val="300"/>
                        </a:spcBef>
                        <a:spcAft>
                          <a:spcPts val="0"/>
                        </a:spcAft>
                      </a:pPr>
                      <a:r>
                        <a:rPr lang="en-US" sz="1100" dirty="0">
                          <a:effectLst/>
                        </a:rPr>
                        <a:t>Check that the valve cooling system is ready</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gn="ctr">
                        <a:lnSpc>
                          <a:spcPct val="125000"/>
                        </a:lnSpc>
                        <a:spcBef>
                          <a:spcPts val="300"/>
                        </a:spcBef>
                        <a:spcAft>
                          <a:spcPts val="0"/>
                        </a:spcAft>
                      </a:pPr>
                      <a:r>
                        <a:rPr lang="en-US" sz="1100" dirty="0">
                          <a:effectLst/>
                        </a:rPr>
                        <a:t>100s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r>
              <a:tr h="0">
                <a:tc>
                  <a:txBody>
                    <a:bodyPr/>
                    <a:lstStyle/>
                    <a:p>
                      <a:pPr marL="0" marR="0" algn="ctr">
                        <a:lnSpc>
                          <a:spcPct val="125000"/>
                        </a:lnSpc>
                        <a:spcBef>
                          <a:spcPts val="300"/>
                        </a:spcBef>
                        <a:spcAft>
                          <a:spcPts val="0"/>
                        </a:spcAft>
                      </a:pPr>
                      <a:r>
                        <a:rPr lang="en-US" sz="1100" dirty="0">
                          <a:effectLst/>
                        </a:rPr>
                        <a:t>222</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nSpc>
                          <a:spcPct val="125000"/>
                        </a:lnSpc>
                        <a:spcBef>
                          <a:spcPts val="300"/>
                        </a:spcBef>
                        <a:spcAft>
                          <a:spcPts val="0"/>
                        </a:spcAft>
                      </a:pPr>
                      <a:r>
                        <a:rPr lang="en-US" sz="1100" dirty="0">
                          <a:effectLst/>
                        </a:rPr>
                        <a:t>Close the converter transformer incoming line disconnector</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gn="ctr">
                        <a:lnSpc>
                          <a:spcPct val="125000"/>
                        </a:lnSpc>
                        <a:spcBef>
                          <a:spcPts val="300"/>
                        </a:spcBef>
                        <a:spcAft>
                          <a:spcPts val="0"/>
                        </a:spcAft>
                      </a:pPr>
                      <a:r>
                        <a:rPr lang="en-US" sz="1100" dirty="0">
                          <a:effectLst/>
                        </a:rPr>
                        <a:t>100s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r>
              <a:tr h="0">
                <a:tc>
                  <a:txBody>
                    <a:bodyPr/>
                    <a:lstStyle/>
                    <a:p>
                      <a:pPr marL="0" marR="0" algn="ctr">
                        <a:lnSpc>
                          <a:spcPct val="125000"/>
                        </a:lnSpc>
                        <a:spcBef>
                          <a:spcPts val="300"/>
                        </a:spcBef>
                        <a:spcAft>
                          <a:spcPts val="0"/>
                        </a:spcAft>
                      </a:pPr>
                      <a:r>
                        <a:rPr lang="en-US" sz="1100" dirty="0">
                          <a:effectLst/>
                        </a:rPr>
                        <a:t>228</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nSpc>
                          <a:spcPct val="125000"/>
                        </a:lnSpc>
                        <a:spcBef>
                          <a:spcPts val="300"/>
                        </a:spcBef>
                        <a:spcAft>
                          <a:spcPts val="0"/>
                        </a:spcAft>
                      </a:pPr>
                      <a:r>
                        <a:rPr lang="en-US" sz="1100" dirty="0">
                          <a:effectLst/>
                        </a:rPr>
                        <a:t>Close the converter transformer incoming line circuit breaker</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gn="ctr">
                        <a:lnSpc>
                          <a:spcPct val="125000"/>
                        </a:lnSpc>
                        <a:spcBef>
                          <a:spcPts val="300"/>
                        </a:spcBef>
                        <a:spcAft>
                          <a:spcPts val="0"/>
                        </a:spcAft>
                      </a:pPr>
                      <a:r>
                        <a:rPr lang="en-US" sz="1100" dirty="0">
                          <a:effectLst/>
                        </a:rPr>
                        <a:t>30s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r>
              <a:tr h="0">
                <a:tc>
                  <a:txBody>
                    <a:bodyPr/>
                    <a:lstStyle/>
                    <a:p>
                      <a:pPr marL="0" marR="0" algn="ctr">
                        <a:lnSpc>
                          <a:spcPct val="125000"/>
                        </a:lnSpc>
                        <a:spcBef>
                          <a:spcPts val="300"/>
                        </a:spcBef>
                        <a:spcAft>
                          <a:spcPts val="0"/>
                        </a:spcAft>
                      </a:pPr>
                      <a:r>
                        <a:rPr lang="en-US" sz="1100" dirty="0">
                          <a:effectLst/>
                        </a:rPr>
                        <a:t>240</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nSpc>
                          <a:spcPct val="125000"/>
                        </a:lnSpc>
                        <a:spcBef>
                          <a:spcPts val="300"/>
                        </a:spcBef>
                        <a:spcAft>
                          <a:spcPts val="0"/>
                        </a:spcAft>
                      </a:pPr>
                      <a:r>
                        <a:rPr lang="en-US" sz="1100" dirty="0">
                          <a:effectLst/>
                        </a:rPr>
                        <a:t>Check the DC switchyard configuration for OK</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gn="ctr">
                        <a:lnSpc>
                          <a:spcPct val="125000"/>
                        </a:lnSpc>
                        <a:spcBef>
                          <a:spcPts val="300"/>
                        </a:spcBef>
                        <a:spcAft>
                          <a:spcPts val="0"/>
                        </a:spcAft>
                      </a:pPr>
                      <a:r>
                        <a:rPr lang="en-US" sz="1100" dirty="0">
                          <a:effectLst/>
                        </a:rPr>
                        <a:t>30min</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r>
              <a:tr h="0">
                <a:tc>
                  <a:txBody>
                    <a:bodyPr/>
                    <a:lstStyle/>
                    <a:p>
                      <a:pPr marL="0" marR="0" algn="ctr">
                        <a:lnSpc>
                          <a:spcPct val="125000"/>
                        </a:lnSpc>
                        <a:spcBef>
                          <a:spcPts val="300"/>
                        </a:spcBef>
                        <a:spcAft>
                          <a:spcPts val="0"/>
                        </a:spcAft>
                      </a:pPr>
                      <a:r>
                        <a:rPr lang="en-US" sz="1100" dirty="0">
                          <a:effectLst/>
                        </a:rPr>
                        <a:t>245</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nSpc>
                          <a:spcPct val="125000"/>
                        </a:lnSpc>
                        <a:spcBef>
                          <a:spcPts val="300"/>
                        </a:spcBef>
                        <a:spcAft>
                          <a:spcPts val="0"/>
                        </a:spcAft>
                      </a:pPr>
                      <a:r>
                        <a:rPr lang="en-US" sz="1100" dirty="0">
                          <a:effectLst/>
                        </a:rPr>
                        <a:t>AC filter available</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gn="ctr">
                        <a:lnSpc>
                          <a:spcPct val="125000"/>
                        </a:lnSpc>
                        <a:spcBef>
                          <a:spcPts val="300"/>
                        </a:spcBef>
                        <a:spcAft>
                          <a:spcPts val="0"/>
                        </a:spcAft>
                      </a:pPr>
                      <a:r>
                        <a:rPr lang="en-US" sz="1100" dirty="0">
                          <a:effectLst/>
                        </a:rPr>
                        <a:t>30s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r>
              <a:tr h="0">
                <a:tc>
                  <a:txBody>
                    <a:bodyPr/>
                    <a:lstStyle/>
                    <a:p>
                      <a:pPr marL="0" marR="0" algn="ctr">
                        <a:lnSpc>
                          <a:spcPct val="125000"/>
                        </a:lnSpc>
                        <a:spcBef>
                          <a:spcPts val="300"/>
                        </a:spcBef>
                        <a:spcAft>
                          <a:spcPts val="0"/>
                        </a:spcAft>
                      </a:pPr>
                      <a:r>
                        <a:rPr lang="en-US" sz="1100" dirty="0">
                          <a:effectLst/>
                        </a:rPr>
                        <a:t>248</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nSpc>
                          <a:spcPct val="125000"/>
                        </a:lnSpc>
                        <a:spcBef>
                          <a:spcPts val="300"/>
                        </a:spcBef>
                        <a:spcAft>
                          <a:spcPts val="0"/>
                        </a:spcAft>
                      </a:pPr>
                      <a:r>
                        <a:rPr lang="en-US" sz="1100" dirty="0">
                          <a:effectLst/>
                        </a:rPr>
                        <a:t>Converter transformer tap changer gets ready</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a:txBody>
                    <a:bodyPr/>
                    <a:lstStyle/>
                    <a:p>
                      <a:pPr marL="0" marR="0" algn="ctr">
                        <a:lnSpc>
                          <a:spcPct val="125000"/>
                        </a:lnSpc>
                        <a:spcBef>
                          <a:spcPts val="300"/>
                        </a:spcBef>
                        <a:spcAft>
                          <a:spcPts val="0"/>
                        </a:spcAft>
                      </a:pPr>
                      <a:r>
                        <a:rPr lang="en-US" sz="1100" dirty="0">
                          <a:effectLst/>
                        </a:rPr>
                        <a:t>10min</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r>
              <a:tr h="0">
                <a:tc gridSpan="3">
                  <a:txBody>
                    <a:bodyPr/>
                    <a:lstStyle/>
                    <a:p>
                      <a:pPr marL="0" marR="0" algn="ctr">
                        <a:lnSpc>
                          <a:spcPct val="125000"/>
                        </a:lnSpc>
                        <a:spcBef>
                          <a:spcPts val="300"/>
                        </a:spcBef>
                        <a:spcAft>
                          <a:spcPts val="0"/>
                        </a:spcAft>
                      </a:pPr>
                      <a:r>
                        <a:rPr lang="en-US" sz="1100" dirty="0">
                          <a:solidFill>
                            <a:srgbClr val="FF6600"/>
                          </a:solidFill>
                          <a:effectLst/>
                        </a:rPr>
                        <a:t>STEP300 hot standby state</a:t>
                      </a:r>
                      <a:endParaRPr lang="en-US" sz="1100" dirty="0">
                        <a:solidFill>
                          <a:srgbClr val="FF6600"/>
                        </a:solidFill>
                        <a:effectLst/>
                        <a:latin typeface="宋体" panose="02010600030101010101" pitchFamily="2" charset="-122"/>
                        <a:ea typeface="宋体" panose="02010600030101010101" pitchFamily="2" charset="-122"/>
                        <a:cs typeface="宋体" panose="02010600030101010101" pitchFamily="2" charset="-122"/>
                      </a:endParaRPr>
                    </a:p>
                  </a:txBody>
                  <a:tcPr marL="55294" marR="55294" marT="0" marB="0" anchor="ctr"/>
                </a:tc>
                <a:tc hMerge="1">
                  <a:txBody>
                    <a:bodyPr/>
                    <a:lstStyle/>
                    <a:p>
                      <a:endParaRPr lang="en-US"/>
                    </a:p>
                  </a:txBody>
                  <a:tcPr marL="55294" marR="55294" marT="0" marB="0" anchor="ctr"/>
                </a:tc>
                <a:tc hMerge="1">
                  <a:txBody>
                    <a:bodyPr/>
                    <a:lstStyle/>
                    <a:p>
                      <a:endParaRPr lang="en-US"/>
                    </a:p>
                  </a:txBody>
                  <a:tcPr marL="55294" marR="55294" marT="0" marB="0" anchor="ctr"/>
                </a:tc>
              </a:tr>
              <a:tr h="0">
                <a:tc>
                  <a:txBody>
                    <a:bodyPr/>
                    <a:lstStyle/>
                    <a:p>
                      <a:pPr marL="0" marR="0" algn="ctr">
                        <a:lnSpc>
                          <a:spcPct val="125000"/>
                        </a:lnSpc>
                        <a:spcBef>
                          <a:spcPts val="300"/>
                        </a:spcBef>
                        <a:spcAft>
                          <a:spcPts val="0"/>
                        </a:spcAft>
                      </a:pPr>
                      <a:r>
                        <a:rPr lang="en-US" sz="1100" dirty="0">
                          <a:effectLst/>
                        </a:rPr>
                        <a:t>315</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nSpc>
                          <a:spcPct val="125000"/>
                        </a:lnSpc>
                        <a:spcBef>
                          <a:spcPts val="300"/>
                        </a:spcBef>
                        <a:spcAft>
                          <a:spcPts val="0"/>
                        </a:spcAft>
                      </a:pPr>
                      <a:r>
                        <a:rPr lang="en-US" sz="1100" dirty="0">
                          <a:effectLst/>
                        </a:rPr>
                        <a:t>Check the AC filter for OK</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gn="ctr">
                        <a:lnSpc>
                          <a:spcPct val="125000"/>
                        </a:lnSpc>
                        <a:spcBef>
                          <a:spcPts val="300"/>
                        </a:spcBef>
                        <a:spcAft>
                          <a:spcPts val="0"/>
                        </a:spcAft>
                      </a:pPr>
                      <a:r>
                        <a:rPr lang="en-US" sz="1100" dirty="0">
                          <a:effectLst/>
                        </a:rPr>
                        <a:t>2s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0">
                <a:tc>
                  <a:txBody>
                    <a:bodyPr/>
                    <a:lstStyle/>
                    <a:p>
                      <a:pPr marL="0" marR="0" algn="ctr">
                        <a:lnSpc>
                          <a:spcPct val="125000"/>
                        </a:lnSpc>
                        <a:spcBef>
                          <a:spcPts val="300"/>
                        </a:spcBef>
                        <a:spcAft>
                          <a:spcPts val="0"/>
                        </a:spcAft>
                      </a:pPr>
                      <a:r>
                        <a:rPr lang="en-US" sz="1100" dirty="0">
                          <a:effectLst/>
                        </a:rPr>
                        <a:t>318</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nSpc>
                          <a:spcPct val="125000"/>
                        </a:lnSpc>
                        <a:spcBef>
                          <a:spcPts val="300"/>
                        </a:spcBef>
                        <a:spcAft>
                          <a:spcPts val="0"/>
                        </a:spcAft>
                      </a:pPr>
                      <a:r>
                        <a:rPr lang="en-US" sz="1100" dirty="0">
                          <a:effectLst/>
                        </a:rPr>
                        <a:t>Minimum filter enabled</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gn="ctr">
                        <a:lnSpc>
                          <a:spcPct val="125000"/>
                        </a:lnSpc>
                        <a:spcBef>
                          <a:spcPts val="300"/>
                        </a:spcBef>
                        <a:spcAft>
                          <a:spcPts val="0"/>
                        </a:spcAft>
                      </a:pPr>
                      <a:r>
                        <a:rPr lang="en-US" sz="1100" dirty="0">
                          <a:effectLst/>
                        </a:rPr>
                        <a:t>30s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0">
                <a:tc>
                  <a:txBody>
                    <a:bodyPr/>
                    <a:lstStyle/>
                    <a:p>
                      <a:pPr marL="0" marR="0" algn="ctr">
                        <a:lnSpc>
                          <a:spcPct val="125000"/>
                        </a:lnSpc>
                        <a:spcBef>
                          <a:spcPts val="300"/>
                        </a:spcBef>
                        <a:spcAft>
                          <a:spcPts val="0"/>
                        </a:spcAft>
                      </a:pPr>
                      <a:r>
                        <a:rPr lang="en-US" sz="1100" dirty="0">
                          <a:effectLst/>
                        </a:rPr>
                        <a:t>320</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nSpc>
                          <a:spcPct val="125000"/>
                        </a:lnSpc>
                        <a:spcBef>
                          <a:spcPts val="300"/>
                        </a:spcBef>
                        <a:spcAft>
                          <a:spcPts val="0"/>
                        </a:spcAft>
                      </a:pPr>
                      <a:r>
                        <a:rPr lang="en-US" sz="1100" dirty="0">
                          <a:effectLst/>
                        </a:rPr>
                        <a:t>Start the normal deblock of closed-loop control</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marL="0" marR="0" algn="ctr">
                        <a:lnSpc>
                          <a:spcPct val="125000"/>
                        </a:lnSpc>
                        <a:spcBef>
                          <a:spcPts val="300"/>
                        </a:spcBef>
                        <a:spcAft>
                          <a:spcPts val="0"/>
                        </a:spcAft>
                      </a:pPr>
                      <a:r>
                        <a:rPr lang="en-US" sz="1100" dirty="0">
                          <a:effectLst/>
                        </a:rPr>
                        <a:t>15s</a:t>
                      </a:r>
                      <a:endParaRPr lang="en-US" sz="1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r h="0">
                <a:tc gridSpan="3">
                  <a:txBody>
                    <a:bodyPr/>
                    <a:lstStyle/>
                    <a:p>
                      <a:pPr marL="0" marR="0" algn="ctr">
                        <a:lnSpc>
                          <a:spcPct val="125000"/>
                        </a:lnSpc>
                        <a:spcBef>
                          <a:spcPts val="300"/>
                        </a:spcBef>
                        <a:spcAft>
                          <a:spcPts val="0"/>
                        </a:spcAft>
                      </a:pPr>
                      <a:r>
                        <a:rPr lang="en-US" sz="1100" dirty="0">
                          <a:solidFill>
                            <a:srgbClr val="FF0000"/>
                          </a:solidFill>
                          <a:effectLst/>
                        </a:rPr>
                        <a:t>STEP400 deblock operation state</a:t>
                      </a:r>
                      <a:endParaRPr lang="en-US" sz="1100" dirty="0">
                        <a:solidFill>
                          <a:srgbClr val="FF000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en-US"/>
                    </a:p>
                  </a:txBody>
                  <a:tcPr/>
                </a:tc>
                <a:tc hMerge="1">
                  <a:txBody>
                    <a:bodyPr/>
                    <a:lstStyle/>
                    <a:p>
                      <a:endParaRPr lang="en-US"/>
                    </a:p>
                  </a:txBody>
                  <a:tcPr/>
                </a:tc>
              </a:tr>
            </a:tbl>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c265cfab-0b0c-433e-a5cb-ecc3d1e0fde3}"/>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91539bc-7b5c-4071-8f8f-a3969319a89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8f1074a0-2182-4e78-befd-88cf979290d4}"/>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7aa44f51-69af-467f-8b58-ea9699ff142b}"/>
</p:tagLst>
</file>

<file path=ppt/theme/theme1.xml><?xml version="1.0" encoding="utf-8"?>
<a:theme xmlns:a="http://schemas.openxmlformats.org/drawingml/2006/main" name="Badg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Badge">
      <a:majorFont>
        <a:latin typeface="Impact"/>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172</TotalTime>
  <Words>2207</Words>
  <Application>Microsoft Office PowerPoint</Application>
  <PresentationFormat>Widescreen</PresentationFormat>
  <Paragraphs>459</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宋体</vt:lpstr>
      <vt:lpstr>Arial</vt:lpstr>
      <vt:lpstr>Gill Sans MT</vt:lpstr>
      <vt:lpstr>Impact</vt:lpstr>
      <vt:lpstr>Symbol</vt:lpstr>
      <vt:lpstr>Badge</vt:lpstr>
      <vt:lpstr>Operation Sequence for Pole 2 Deblock AND  Breaker/Filter/Line Maintenance </vt:lpstr>
      <vt:lpstr>Contents</vt:lpstr>
      <vt:lpstr>Pole 2 Deblock</vt:lpstr>
      <vt:lpstr>Initial State: Overview</vt:lpstr>
      <vt:lpstr>Initial State: DC Yard</vt:lpstr>
      <vt:lpstr>Initial State: AC Yard</vt:lpstr>
      <vt:lpstr>Switch Interlocking</vt:lpstr>
      <vt:lpstr>Sequence Control</vt:lpstr>
      <vt:lpstr>Deblock Sequence</vt:lpstr>
      <vt:lpstr>Pole 2 deblock: Step 1</vt:lpstr>
      <vt:lpstr>Pole 2 deblock: Step 2</vt:lpstr>
      <vt:lpstr>Pole 2 deblock: Step 3</vt:lpstr>
      <vt:lpstr>Pole 2 deblock: Step 4</vt:lpstr>
      <vt:lpstr>Pole 2 deblock : Step 5</vt:lpstr>
      <vt:lpstr>Pole 2 deblock : Step 6</vt:lpstr>
      <vt:lpstr>Pole 2 deblock : Step 7</vt:lpstr>
      <vt:lpstr>Pole 2 deblock : Step 8</vt:lpstr>
      <vt:lpstr>AC Filter SUB-BANK F1B1 Maintenance</vt:lpstr>
      <vt:lpstr>Initial State: AC Filter Yard</vt:lpstr>
      <vt:lpstr>Interlocking Conditions</vt:lpstr>
      <vt:lpstr>F1B1 Maintenance: Step 1</vt:lpstr>
      <vt:lpstr>F1B1 Maintenance: Step 2</vt:lpstr>
      <vt:lpstr>F1B1 Maintenance: Step 3</vt:lpstr>
      <vt:lpstr>B1Q1 Maintenance</vt:lpstr>
      <vt:lpstr>Initial State: AC Yard</vt:lpstr>
      <vt:lpstr>Interlocking Conditions</vt:lpstr>
      <vt:lpstr>B1Q1 Maintenance: Step 1</vt:lpstr>
      <vt:lpstr>B1Q1 Maintenance: Step 2 </vt:lpstr>
      <vt:lpstr>B1Q1 Maintenance: Step 3</vt:lpstr>
      <vt:lpstr>Lahore SOUTH-I Line Maintenance</vt:lpstr>
      <vt:lpstr>Initial State: AC Yard</vt:lpstr>
      <vt:lpstr>Interlocking Conditions</vt:lpstr>
      <vt:lpstr>Lahore S-I Maintenance: Step 1</vt:lpstr>
      <vt:lpstr>Lahore S-I Maintenance: Step 2</vt:lpstr>
      <vt:lpstr>Lahore S-I Maintenance: Step 3</vt:lpstr>
      <vt:lpstr>Lahore S-I Maintenance: Step 4</vt:lpstr>
      <vt:lpstr>PowerPoint Presentation</vt:lpstr>
      <vt:lpstr>INITIAL State: SPC</vt:lpstr>
      <vt:lpstr>Interlocking Conditions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263</cp:revision>
  <dcterms:created xsi:type="dcterms:W3CDTF">2021-07-15T06:54:00Z</dcterms:created>
  <dcterms:modified xsi:type="dcterms:W3CDTF">2021-07-21T20:48:29Z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EF934A391C0A4DE4A2412FCB08B34468</vt:lpwstr>
  </property>
  <property fmtid="{D5CDD505-2E9C-101B-9397-08002B2CF9AE}" pid="3" name="KSOProductBuildVer">
    <vt:lpwstr>2052-11.1.0.10667</vt:lpwstr>
  </property>
</Properties>
</file>